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61"/>
  </p:notesMasterIdLst>
  <p:sldIdLst>
    <p:sldId id="256" r:id="rId2"/>
    <p:sldId id="257" r:id="rId3"/>
    <p:sldId id="259" r:id="rId4"/>
    <p:sldId id="284" r:id="rId5"/>
    <p:sldId id="286" r:id="rId6"/>
    <p:sldId id="382" r:id="rId7"/>
    <p:sldId id="341" r:id="rId8"/>
    <p:sldId id="385" r:id="rId9"/>
    <p:sldId id="383" r:id="rId10"/>
    <p:sldId id="384" r:id="rId11"/>
    <p:sldId id="287" r:id="rId12"/>
    <p:sldId id="342" r:id="rId13"/>
    <p:sldId id="343" r:id="rId14"/>
    <p:sldId id="386" r:id="rId15"/>
    <p:sldId id="387" r:id="rId16"/>
    <p:sldId id="344" r:id="rId17"/>
    <p:sldId id="345" r:id="rId18"/>
    <p:sldId id="389" r:id="rId19"/>
    <p:sldId id="307" r:id="rId20"/>
    <p:sldId id="308" r:id="rId21"/>
    <p:sldId id="390" r:id="rId22"/>
    <p:sldId id="359" r:id="rId23"/>
    <p:sldId id="391" r:id="rId24"/>
    <p:sldId id="392" r:id="rId25"/>
    <p:sldId id="393" r:id="rId26"/>
    <p:sldId id="394" r:id="rId27"/>
    <p:sldId id="311" r:id="rId28"/>
    <p:sldId id="395" r:id="rId29"/>
    <p:sldId id="312" r:id="rId30"/>
    <p:sldId id="313" r:id="rId31"/>
    <p:sldId id="368" r:id="rId32"/>
    <p:sldId id="396" r:id="rId33"/>
    <p:sldId id="397" r:id="rId34"/>
    <p:sldId id="315" r:id="rId35"/>
    <p:sldId id="398" r:id="rId36"/>
    <p:sldId id="369" r:id="rId37"/>
    <p:sldId id="370" r:id="rId38"/>
    <p:sldId id="317" r:id="rId39"/>
    <p:sldId id="372" r:id="rId40"/>
    <p:sldId id="399" r:id="rId41"/>
    <p:sldId id="400" r:id="rId42"/>
    <p:sldId id="373" r:id="rId43"/>
    <p:sldId id="401" r:id="rId44"/>
    <p:sldId id="402" r:id="rId45"/>
    <p:sldId id="403" r:id="rId46"/>
    <p:sldId id="374" r:id="rId47"/>
    <p:sldId id="404" r:id="rId48"/>
    <p:sldId id="405" r:id="rId49"/>
    <p:sldId id="406" r:id="rId50"/>
    <p:sldId id="407" r:id="rId51"/>
    <p:sldId id="408" r:id="rId52"/>
    <p:sldId id="409" r:id="rId53"/>
    <p:sldId id="410" r:id="rId54"/>
    <p:sldId id="411" r:id="rId55"/>
    <p:sldId id="413" r:id="rId56"/>
    <p:sldId id="412" r:id="rId57"/>
    <p:sldId id="414" r:id="rId58"/>
    <p:sldId id="415" r:id="rId59"/>
    <p:sldId id="381"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A53"/>
    <a:srgbClr val="63727F"/>
    <a:srgbClr val="2F86C5"/>
    <a:srgbClr val="F4963D"/>
    <a:srgbClr val="7ECE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3D02D3D4-54F4-4957-BB5D-E1FEF08D5BC2}">
  <a:tblStyle styleId="{3D02D3D4-54F4-4957-BB5D-E1FEF08D5BC2}"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6"/>
    <p:restoredTop sz="94610"/>
  </p:normalViewPr>
  <p:slideViewPr>
    <p:cSldViewPr snapToGrid="0" snapToObjects="1">
      <p:cViewPr>
        <p:scale>
          <a:sx n="86" d="100"/>
          <a:sy n="86" d="100"/>
        </p:scale>
        <p:origin x="-1358" y="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2849790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574966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721425" y="3785246"/>
            <a:ext cx="5216699" cy="1546500"/>
          </a:xfrm>
          <a:prstGeom prst="rect">
            <a:avLst/>
          </a:prstGeom>
        </p:spPr>
        <p:txBody>
          <a:bodyPr lIns="91425" tIns="91425" rIns="91425" bIns="91425" anchor="t" anchorCtr="0"/>
          <a:lstStyle>
            <a:lvl1pPr lvl="0">
              <a:spcBef>
                <a:spcPts val="0"/>
              </a:spcBef>
              <a:buClr>
                <a:srgbClr val="2185C5"/>
              </a:buClr>
              <a:buSzPct val="100000"/>
              <a:defRPr sz="4800">
                <a:solidFill>
                  <a:srgbClr val="2185C5"/>
                </a:solidFill>
                <a:latin typeface="Century Gothic" charset="0"/>
                <a:ea typeface="Century Gothic" charset="0"/>
                <a:cs typeface="Century Gothic" charset="0"/>
              </a:defRPr>
            </a:lvl1pPr>
            <a:lvl2pPr lvl="1">
              <a:spcBef>
                <a:spcPts val="0"/>
              </a:spcBef>
              <a:buClr>
                <a:srgbClr val="2185C5"/>
              </a:buClr>
              <a:buSzPct val="100000"/>
              <a:defRPr sz="4800">
                <a:solidFill>
                  <a:srgbClr val="2185C5"/>
                </a:solidFill>
              </a:defRPr>
            </a:lvl2pPr>
            <a:lvl3pPr lvl="2">
              <a:spcBef>
                <a:spcPts val="0"/>
              </a:spcBef>
              <a:buClr>
                <a:srgbClr val="2185C5"/>
              </a:buClr>
              <a:buSzPct val="100000"/>
              <a:defRPr sz="4800">
                <a:solidFill>
                  <a:srgbClr val="2185C5"/>
                </a:solidFill>
              </a:defRPr>
            </a:lvl3pPr>
            <a:lvl4pPr lvl="3">
              <a:spcBef>
                <a:spcPts val="0"/>
              </a:spcBef>
              <a:buClr>
                <a:srgbClr val="2185C5"/>
              </a:buClr>
              <a:buSzPct val="100000"/>
              <a:defRPr sz="4800">
                <a:solidFill>
                  <a:srgbClr val="2185C5"/>
                </a:solidFill>
              </a:defRPr>
            </a:lvl4pPr>
            <a:lvl5pPr lvl="4">
              <a:spcBef>
                <a:spcPts val="0"/>
              </a:spcBef>
              <a:buClr>
                <a:srgbClr val="2185C5"/>
              </a:buClr>
              <a:buSzPct val="100000"/>
              <a:defRPr sz="4800">
                <a:solidFill>
                  <a:srgbClr val="2185C5"/>
                </a:solidFill>
              </a:defRPr>
            </a:lvl5pPr>
            <a:lvl6pPr lvl="5">
              <a:spcBef>
                <a:spcPts val="0"/>
              </a:spcBef>
              <a:buClr>
                <a:srgbClr val="2185C5"/>
              </a:buClr>
              <a:buSzPct val="100000"/>
              <a:defRPr sz="4800">
                <a:solidFill>
                  <a:srgbClr val="2185C5"/>
                </a:solidFill>
              </a:defRPr>
            </a:lvl6pPr>
            <a:lvl7pPr lvl="6">
              <a:spcBef>
                <a:spcPts val="0"/>
              </a:spcBef>
              <a:buClr>
                <a:srgbClr val="2185C5"/>
              </a:buClr>
              <a:buSzPct val="100000"/>
              <a:defRPr sz="4800">
                <a:solidFill>
                  <a:srgbClr val="2185C5"/>
                </a:solidFill>
              </a:defRPr>
            </a:lvl7pPr>
            <a:lvl8pPr lvl="7">
              <a:spcBef>
                <a:spcPts val="0"/>
              </a:spcBef>
              <a:buClr>
                <a:srgbClr val="2185C5"/>
              </a:buClr>
              <a:buSzPct val="100000"/>
              <a:defRPr sz="4800">
                <a:solidFill>
                  <a:srgbClr val="2185C5"/>
                </a:solidFill>
              </a:defRPr>
            </a:lvl8pPr>
            <a:lvl9pPr lvl="8">
              <a:spcBef>
                <a:spcPts val="0"/>
              </a:spcBef>
              <a:buClr>
                <a:srgbClr val="2185C5"/>
              </a:buClr>
              <a:buSzPct val="100000"/>
              <a:defRPr sz="4800">
                <a:solidFill>
                  <a:srgbClr val="2185C5"/>
                </a:solidFill>
              </a:defRPr>
            </a:lvl9pPr>
          </a:lstStyle>
          <a:p>
            <a:r>
              <a:rPr lang="en-US"/>
              <a:t>Click to edit Master title style</a:t>
            </a:r>
            <a:endParaRPr dirty="0"/>
          </a:p>
        </p:txBody>
      </p:sp>
      <p:sp>
        <p:nvSpPr>
          <p:cNvPr id="10" name="Shape 10"/>
          <p:cNvSpPr/>
          <p:nvPr/>
        </p:nvSpPr>
        <p:spPr>
          <a:xfrm>
            <a:off x="5938246" y="3377550"/>
            <a:ext cx="7218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6659860" y="3377550"/>
            <a:ext cx="7218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1" y="3377550"/>
            <a:ext cx="7218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721424" y="3377550"/>
            <a:ext cx="5216699"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4"/>
        <p:cNvGrpSpPr/>
        <p:nvPr/>
      </p:nvGrpSpPr>
      <p:grpSpPr>
        <a:xfrm>
          <a:off x="0" y="0"/>
          <a:ext cx="0" cy="0"/>
          <a:chOff x="0" y="0"/>
          <a:chExt cx="0" cy="0"/>
        </a:xfrm>
      </p:grpSpPr>
      <p:sp>
        <p:nvSpPr>
          <p:cNvPr id="15" name="Shape 15"/>
          <p:cNvSpPr/>
          <p:nvPr/>
        </p:nvSpPr>
        <p:spPr>
          <a:xfrm>
            <a:off x="0" y="0"/>
            <a:ext cx="9144000" cy="5323800"/>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
        <p:nvSpPr>
          <p:cNvPr id="16" name="Shape 16"/>
          <p:cNvSpPr txBox="1">
            <a:spLocks noGrp="1"/>
          </p:cNvSpPr>
          <p:nvPr>
            <p:ph type="ctrTitle"/>
          </p:nvPr>
        </p:nvSpPr>
        <p:spPr>
          <a:xfrm>
            <a:off x="685800" y="2111123"/>
            <a:ext cx="7772400" cy="1546500"/>
          </a:xfrm>
          <a:prstGeom prst="rect">
            <a:avLst/>
          </a:prstGeom>
        </p:spPr>
        <p:txBody>
          <a:bodyPr lIns="91425" tIns="91425" rIns="91425" bIns="91425" anchor="b" anchorCtr="0"/>
          <a:lstStyle>
            <a:lvl1pPr lvl="0" algn="ctr" rtl="0">
              <a:spcBef>
                <a:spcPts val="0"/>
              </a:spcBef>
              <a:buClr>
                <a:srgbClr val="FFFFFF"/>
              </a:buClr>
              <a:buSzPct val="100000"/>
              <a:defRPr sz="4800">
                <a:solidFill>
                  <a:srgbClr val="FFFFFF"/>
                </a:solidFill>
                <a:latin typeface="Century Gothic" charset="0"/>
                <a:ea typeface="Century Gothic" charset="0"/>
                <a:cs typeface="Century Gothic" charset="0"/>
              </a:defRPr>
            </a:lvl1pPr>
            <a:lvl2pPr lvl="1" algn="ctr" rtl="0">
              <a:spcBef>
                <a:spcPts val="0"/>
              </a:spcBef>
              <a:buClr>
                <a:srgbClr val="FFFFFF"/>
              </a:buClr>
              <a:buSzPct val="100000"/>
              <a:defRPr sz="4800">
                <a:solidFill>
                  <a:srgbClr val="FFFFFF"/>
                </a:solidFill>
              </a:defRPr>
            </a:lvl2pPr>
            <a:lvl3pPr lvl="2" algn="ctr" rtl="0">
              <a:spcBef>
                <a:spcPts val="0"/>
              </a:spcBef>
              <a:buClr>
                <a:srgbClr val="FFFFFF"/>
              </a:buClr>
              <a:buSzPct val="100000"/>
              <a:defRPr sz="4800">
                <a:solidFill>
                  <a:srgbClr val="FFFFFF"/>
                </a:solidFill>
              </a:defRPr>
            </a:lvl3pPr>
            <a:lvl4pPr lvl="3" algn="ctr" rtl="0">
              <a:spcBef>
                <a:spcPts val="0"/>
              </a:spcBef>
              <a:buClr>
                <a:srgbClr val="FFFFFF"/>
              </a:buClr>
              <a:buSzPct val="100000"/>
              <a:defRPr sz="4800">
                <a:solidFill>
                  <a:srgbClr val="FFFFFF"/>
                </a:solidFill>
              </a:defRPr>
            </a:lvl4pPr>
            <a:lvl5pPr lvl="4" algn="ctr" rtl="0">
              <a:spcBef>
                <a:spcPts val="0"/>
              </a:spcBef>
              <a:buClr>
                <a:srgbClr val="FFFFFF"/>
              </a:buClr>
              <a:buSzPct val="100000"/>
              <a:defRPr sz="4800">
                <a:solidFill>
                  <a:srgbClr val="FFFFFF"/>
                </a:solidFill>
              </a:defRPr>
            </a:lvl5pPr>
            <a:lvl6pPr lvl="5" algn="ctr" rtl="0">
              <a:spcBef>
                <a:spcPts val="0"/>
              </a:spcBef>
              <a:buClr>
                <a:srgbClr val="FFFFFF"/>
              </a:buClr>
              <a:buSzPct val="100000"/>
              <a:defRPr sz="4800">
                <a:solidFill>
                  <a:srgbClr val="FFFFFF"/>
                </a:solidFill>
              </a:defRPr>
            </a:lvl6pPr>
            <a:lvl7pPr lvl="6" algn="ctr" rtl="0">
              <a:spcBef>
                <a:spcPts val="0"/>
              </a:spcBef>
              <a:buClr>
                <a:srgbClr val="FFFFFF"/>
              </a:buClr>
              <a:buSzPct val="100000"/>
              <a:defRPr sz="4800">
                <a:solidFill>
                  <a:srgbClr val="FFFFFF"/>
                </a:solidFill>
              </a:defRPr>
            </a:lvl7pPr>
            <a:lvl8pPr lvl="7" algn="ctr" rtl="0">
              <a:spcBef>
                <a:spcPts val="0"/>
              </a:spcBef>
              <a:buClr>
                <a:srgbClr val="FFFFFF"/>
              </a:buClr>
              <a:buSzPct val="100000"/>
              <a:defRPr sz="4800">
                <a:solidFill>
                  <a:srgbClr val="FFFFFF"/>
                </a:solidFill>
              </a:defRPr>
            </a:lvl8pPr>
            <a:lvl9pPr lvl="8" algn="ctr" rtl="0">
              <a:spcBef>
                <a:spcPts val="0"/>
              </a:spcBef>
              <a:buClr>
                <a:srgbClr val="FFFFFF"/>
              </a:buClr>
              <a:buSzPct val="100000"/>
              <a:defRPr sz="4800">
                <a:solidFill>
                  <a:srgbClr val="FFFFFF"/>
                </a:solidFill>
              </a:defRPr>
            </a:lvl9pPr>
          </a:lstStyle>
          <a:p>
            <a:r>
              <a:rPr lang="en-US"/>
              <a:t>Click to edit Master title style</a:t>
            </a:r>
            <a:endParaRPr dirty="0"/>
          </a:p>
        </p:txBody>
      </p:sp>
      <p:sp>
        <p:nvSpPr>
          <p:cNvPr id="17" name="Shape 17"/>
          <p:cNvSpPr txBox="1">
            <a:spLocks noGrp="1"/>
          </p:cNvSpPr>
          <p:nvPr>
            <p:ph type="subTitle" idx="1"/>
          </p:nvPr>
        </p:nvSpPr>
        <p:spPr>
          <a:xfrm>
            <a:off x="685800" y="3786737"/>
            <a:ext cx="7772400" cy="1046400"/>
          </a:xfrm>
          <a:prstGeom prst="rect">
            <a:avLst/>
          </a:prstGeom>
        </p:spPr>
        <p:txBody>
          <a:bodyPr lIns="91425" tIns="91425" rIns="91425" bIns="91425" anchor="t" anchorCtr="0"/>
          <a:lstStyle>
            <a:lvl1pPr lvl="0" algn="ctr" rtl="0">
              <a:spcBef>
                <a:spcPts val="0"/>
              </a:spcBef>
              <a:buClr>
                <a:srgbClr val="FFFFFF"/>
              </a:buClr>
              <a:buSzPct val="100000"/>
              <a:buNone/>
              <a:defRPr sz="2400" b="1">
                <a:solidFill>
                  <a:srgbClr val="FFFFFF"/>
                </a:solidFill>
                <a:latin typeface="Century Gothic" charset="0"/>
                <a:ea typeface="Century Gothic" charset="0"/>
                <a:cs typeface="Century Gothic" charset="0"/>
              </a:defRPr>
            </a:lvl1pPr>
            <a:lvl2pPr lvl="1" algn="ctr" rtl="0">
              <a:spcBef>
                <a:spcPts val="0"/>
              </a:spcBef>
              <a:buClr>
                <a:srgbClr val="FFFFFF"/>
              </a:buClr>
              <a:buNone/>
              <a:defRPr b="1">
                <a:solidFill>
                  <a:srgbClr val="FFFFFF"/>
                </a:solidFill>
              </a:defRPr>
            </a:lvl2pPr>
            <a:lvl3pPr lvl="2" algn="ctr" rtl="0">
              <a:spcBef>
                <a:spcPts val="0"/>
              </a:spcBef>
              <a:buClr>
                <a:srgbClr val="FFFFFF"/>
              </a:buClr>
              <a:buNone/>
              <a:defRPr b="1">
                <a:solidFill>
                  <a:srgbClr val="FFFFFF"/>
                </a:solidFill>
              </a:defRPr>
            </a:lvl3pPr>
            <a:lvl4pPr lvl="3" algn="ctr" rtl="0">
              <a:spcBef>
                <a:spcPts val="0"/>
              </a:spcBef>
              <a:buClr>
                <a:srgbClr val="FFFFFF"/>
              </a:buClr>
              <a:buSzPct val="100000"/>
              <a:buNone/>
              <a:defRPr sz="2400" b="1">
                <a:solidFill>
                  <a:srgbClr val="FFFFFF"/>
                </a:solidFill>
              </a:defRPr>
            </a:lvl4pPr>
            <a:lvl5pPr lvl="4" algn="ctr" rtl="0">
              <a:spcBef>
                <a:spcPts val="0"/>
              </a:spcBef>
              <a:buClr>
                <a:srgbClr val="FFFFFF"/>
              </a:buClr>
              <a:buSzPct val="100000"/>
              <a:buNone/>
              <a:defRPr sz="2400" b="1">
                <a:solidFill>
                  <a:srgbClr val="FFFFFF"/>
                </a:solidFill>
              </a:defRPr>
            </a:lvl5pPr>
            <a:lvl6pPr lvl="5" algn="ctr" rtl="0">
              <a:spcBef>
                <a:spcPts val="0"/>
              </a:spcBef>
              <a:buClr>
                <a:srgbClr val="FFFFFF"/>
              </a:buClr>
              <a:buSzPct val="100000"/>
              <a:buNone/>
              <a:defRPr sz="2400" b="1">
                <a:solidFill>
                  <a:srgbClr val="FFFFFF"/>
                </a:solidFill>
              </a:defRPr>
            </a:lvl6pPr>
            <a:lvl7pPr lvl="6" algn="ctr" rtl="0">
              <a:spcBef>
                <a:spcPts val="0"/>
              </a:spcBef>
              <a:buClr>
                <a:srgbClr val="FFFFFF"/>
              </a:buClr>
              <a:buSzPct val="100000"/>
              <a:buNone/>
              <a:defRPr sz="2400" b="1">
                <a:solidFill>
                  <a:srgbClr val="FFFFFF"/>
                </a:solidFill>
              </a:defRPr>
            </a:lvl7pPr>
            <a:lvl8pPr lvl="7" algn="ctr" rtl="0">
              <a:spcBef>
                <a:spcPts val="0"/>
              </a:spcBef>
              <a:buClr>
                <a:srgbClr val="FFFFFF"/>
              </a:buClr>
              <a:buSzPct val="100000"/>
              <a:buNone/>
              <a:defRPr sz="2400" b="1">
                <a:solidFill>
                  <a:srgbClr val="FFFFFF"/>
                </a:solidFill>
              </a:defRPr>
            </a:lvl8pPr>
            <a:lvl9pPr lvl="8" algn="ctr" rtl="0">
              <a:spcBef>
                <a:spcPts val="0"/>
              </a:spcBef>
              <a:buClr>
                <a:srgbClr val="FFFFFF"/>
              </a:buClr>
              <a:buSzPct val="100000"/>
              <a:buNone/>
              <a:defRPr sz="2400" b="1">
                <a:solidFill>
                  <a:srgbClr val="FFFFFF"/>
                </a:solidFill>
              </a:defRPr>
            </a:lvl9pPr>
          </a:lstStyle>
          <a:p>
            <a:r>
              <a:rPr lang="en-US"/>
              <a:t>Click to edit Master subtitle style</a:t>
            </a:r>
            <a:endParaRPr dirty="0"/>
          </a:p>
        </p:txBody>
      </p:sp>
      <p:sp>
        <p:nvSpPr>
          <p:cNvPr id="18" name="Shape 18"/>
          <p:cNvSpPr/>
          <p:nvPr/>
        </p:nvSpPr>
        <p:spPr>
          <a:xfrm>
            <a:off x="3047703" y="5323800"/>
            <a:ext cx="3047700"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19" name="Shape 19"/>
          <p:cNvSpPr/>
          <p:nvPr/>
        </p:nvSpPr>
        <p:spPr>
          <a:xfrm>
            <a:off x="6096270" y="5323800"/>
            <a:ext cx="3047700"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20" name="Shape 20"/>
          <p:cNvSpPr/>
          <p:nvPr/>
        </p:nvSpPr>
        <p:spPr>
          <a:xfrm>
            <a:off x="1" y="5323800"/>
            <a:ext cx="30477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solidFill>
                  <a:srgbClr val="2F86C5"/>
                </a:solidFill>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dirty="0"/>
          </a:p>
        </p:txBody>
      </p:sp>
      <p:sp>
        <p:nvSpPr>
          <p:cNvPr id="30" name="Shape 30"/>
          <p:cNvSpPr txBox="1">
            <a:spLocks noGrp="1"/>
          </p:cNvSpPr>
          <p:nvPr>
            <p:ph type="body" idx="1"/>
          </p:nvPr>
        </p:nvSpPr>
        <p:spPr>
          <a:xfrm>
            <a:off x="893700" y="1831450"/>
            <a:ext cx="6462600" cy="4736399"/>
          </a:xfrm>
          <a:prstGeom prst="rect">
            <a:avLst/>
          </a:prstGeom>
        </p:spPr>
        <p:txBody>
          <a:bodyPr lIns="91425" tIns="91425" rIns="91425" bIns="91425" anchor="t" anchorCtr="0"/>
          <a:lstStyle>
            <a:lvl1pPr lvl="0">
              <a:spcBef>
                <a:spcPts val="0"/>
              </a:spcBef>
              <a:defRPr sz="2400" b="0" i="0">
                <a:solidFill>
                  <a:schemeClr val="tx2">
                    <a:lumMod val="50000"/>
                  </a:schemeClr>
                </a:solidFill>
                <a:latin typeface="Century Gothic" charset="0"/>
                <a:ea typeface="Century Gothic" charset="0"/>
                <a:cs typeface="Century Gothic"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1" name="Shape 31"/>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F86C5"/>
                </a:solidFill>
                <a:latin typeface="Lao Sangam MN" charset="0"/>
                <a:ea typeface="Lao Sangam MN" charset="0"/>
                <a:cs typeface="Lao Sangam MN" charset="0"/>
              </a:defRPr>
            </a:lvl1pPr>
          </a:lstStyle>
          <a:p>
            <a:r>
              <a:rPr lang="en-US"/>
              <a:t>Click to edit Master title style</a:t>
            </a:r>
            <a:endParaRPr lang="en-US" dirty="0"/>
          </a:p>
        </p:txBody>
      </p:sp>
      <p:sp>
        <p:nvSpPr>
          <p:cNvPr id="3" name="TextBox 2"/>
          <p:cNvSpPr txBox="1"/>
          <p:nvPr userDrawn="1"/>
        </p:nvSpPr>
        <p:spPr>
          <a:xfrm>
            <a:off x="959556" y="1704622"/>
            <a:ext cx="6987822" cy="307777"/>
          </a:xfrm>
          <a:prstGeom prst="rect">
            <a:avLst/>
          </a:prstGeom>
          <a:noFill/>
        </p:spPr>
        <p:txBody>
          <a:bodyPr wrap="square" rtlCol="0">
            <a:spAutoFit/>
          </a:bodyPr>
          <a:lstStyle/>
          <a:p>
            <a:r>
              <a:rPr lang="en-US" b="0" i="0" dirty="0">
                <a:solidFill>
                  <a:schemeClr val="tx2">
                    <a:lumMod val="50000"/>
                  </a:schemeClr>
                </a:solidFill>
                <a:latin typeface="Helvetica Light" charset="0"/>
                <a:ea typeface="Helvetica Light" charset="0"/>
                <a:cs typeface="Helvetica Light" charset="0"/>
              </a:rPr>
              <a:t>Text</a:t>
            </a:r>
          </a:p>
        </p:txBody>
      </p:sp>
      <p:sp>
        <p:nvSpPr>
          <p:cNvPr id="4" name="Shape 31"/>
          <p:cNvSpPr/>
          <p:nvPr userDrawn="1"/>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5" name="Shape 32"/>
          <p:cNvSpPr/>
          <p:nvPr userDrawn="1"/>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6" name="Shape 33"/>
          <p:cNvSpPr/>
          <p:nvPr userDrawn="1"/>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7" name="Shape 34"/>
          <p:cNvSpPr/>
          <p:nvPr userDrawn="1"/>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1719614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893700" y="274650"/>
            <a:ext cx="6462600" cy="11430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t>Click to edit Master title style</a:t>
            </a:r>
            <a:endParaRPr/>
          </a:p>
        </p:txBody>
      </p:sp>
      <p:sp>
        <p:nvSpPr>
          <p:cNvPr id="37" name="Shape 37"/>
          <p:cNvSpPr txBox="1">
            <a:spLocks noGrp="1"/>
          </p:cNvSpPr>
          <p:nvPr>
            <p:ph type="body" idx="1"/>
          </p:nvPr>
        </p:nvSpPr>
        <p:spPr>
          <a:xfrm>
            <a:off x="89362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8" name="Shape 38"/>
          <p:cNvSpPr txBox="1">
            <a:spLocks noGrp="1"/>
          </p:cNvSpPr>
          <p:nvPr>
            <p:ph type="body" idx="2"/>
          </p:nvPr>
        </p:nvSpPr>
        <p:spPr>
          <a:xfrm>
            <a:off x="4219455" y="1600200"/>
            <a:ext cx="3136800" cy="4967700"/>
          </a:xfrm>
          <a:prstGeom prst="rect">
            <a:avLst/>
          </a:prstGeom>
        </p:spPr>
        <p:txBody>
          <a:bodyPr lIns="91425" tIns="91425" rIns="91425" bIns="91425" anchor="t"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t>Click to edit Master text styles</a:t>
            </a:r>
          </a:p>
        </p:txBody>
      </p:sp>
      <p:sp>
        <p:nvSpPr>
          <p:cNvPr id="39" name="Shape 39"/>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41" name="Shape 41"/>
          <p:cNvSpPr/>
          <p:nvPr/>
        </p:nvSpPr>
        <p:spPr>
          <a:xfrm>
            <a:off x="0" y="6755100"/>
            <a:ext cx="893699"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893709" y="6755100"/>
            <a:ext cx="6462600" cy="102899"/>
          </a:xfrm>
          <a:prstGeom prst="rect">
            <a:avLst/>
          </a:prstGeom>
          <a:solidFill>
            <a:srgbClr val="2185C5"/>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color background">
    <p:bg>
      <p:bgPr>
        <a:solidFill>
          <a:srgbClr val="2185C5"/>
        </a:solidFill>
        <a:effectLst/>
      </p:bgPr>
    </p:bg>
    <p:spTree>
      <p:nvGrpSpPr>
        <p:cNvPr id="1" name="Shape 69"/>
        <p:cNvGrpSpPr/>
        <p:nvPr/>
      </p:nvGrpSpPr>
      <p:grpSpPr>
        <a:xfrm>
          <a:off x="0" y="0"/>
          <a:ext cx="0" cy="0"/>
          <a:chOff x="0" y="0"/>
          <a:chExt cx="0" cy="0"/>
        </a:xfrm>
      </p:grpSpPr>
      <p:sp>
        <p:nvSpPr>
          <p:cNvPr id="70" name="Shape 70"/>
          <p:cNvSpPr/>
          <p:nvPr/>
        </p:nvSpPr>
        <p:spPr>
          <a:xfrm>
            <a:off x="7356366" y="6755100"/>
            <a:ext cx="893699" cy="102899"/>
          </a:xfrm>
          <a:prstGeom prst="rect">
            <a:avLst/>
          </a:prstGeom>
          <a:solidFill>
            <a:srgbClr val="FF9715"/>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250311" y="6755100"/>
            <a:ext cx="893699" cy="102899"/>
          </a:xfrm>
          <a:prstGeom prst="rect">
            <a:avLst/>
          </a:prstGeom>
          <a:solidFill>
            <a:srgbClr val="F20253"/>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0" y="6755100"/>
            <a:ext cx="893699" cy="102899"/>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893709" y="6755100"/>
            <a:ext cx="6462600" cy="102899"/>
          </a:xfrm>
          <a:prstGeom prst="rect">
            <a:avLst/>
          </a:prstGeom>
          <a:solidFill>
            <a:srgbClr val="7ECEFD"/>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93700" y="274650"/>
            <a:ext cx="6462600" cy="1143000"/>
          </a:xfrm>
          <a:prstGeom prst="rect">
            <a:avLst/>
          </a:prstGeom>
          <a:noFill/>
          <a:ln>
            <a:noFill/>
          </a:ln>
        </p:spPr>
        <p:txBody>
          <a:bodyPr lIns="91425" tIns="91425" rIns="91425" bIns="91425" anchor="b" anchorCtr="0"/>
          <a:lstStyle>
            <a:lvl1pPr lvl="0">
              <a:spcBef>
                <a:spcPts val="0"/>
              </a:spcBef>
              <a:buClr>
                <a:srgbClr val="97ABBC"/>
              </a:buClr>
              <a:buSzPct val="100000"/>
              <a:buFont typeface="Raleway"/>
              <a:buNone/>
              <a:defRPr sz="3600">
                <a:solidFill>
                  <a:srgbClr val="97ABBC"/>
                </a:solidFill>
                <a:latin typeface="Raleway"/>
                <a:ea typeface="Raleway"/>
                <a:cs typeface="Raleway"/>
                <a:sym typeface="Raleway"/>
              </a:defRPr>
            </a:lvl1pPr>
            <a:lvl2pPr lvl="1">
              <a:spcBef>
                <a:spcPts val="0"/>
              </a:spcBef>
              <a:buClr>
                <a:srgbClr val="97ABBC"/>
              </a:buClr>
              <a:buSzPct val="100000"/>
              <a:buFont typeface="Raleway"/>
              <a:buNone/>
              <a:defRPr sz="3600">
                <a:solidFill>
                  <a:srgbClr val="97ABBC"/>
                </a:solidFill>
                <a:latin typeface="Raleway"/>
                <a:ea typeface="Raleway"/>
                <a:cs typeface="Raleway"/>
                <a:sym typeface="Raleway"/>
              </a:defRPr>
            </a:lvl2pPr>
            <a:lvl3pPr lvl="2">
              <a:spcBef>
                <a:spcPts val="0"/>
              </a:spcBef>
              <a:buClr>
                <a:srgbClr val="97ABBC"/>
              </a:buClr>
              <a:buSzPct val="100000"/>
              <a:buFont typeface="Raleway"/>
              <a:buNone/>
              <a:defRPr sz="3600">
                <a:solidFill>
                  <a:srgbClr val="97ABBC"/>
                </a:solidFill>
                <a:latin typeface="Raleway"/>
                <a:ea typeface="Raleway"/>
                <a:cs typeface="Raleway"/>
                <a:sym typeface="Raleway"/>
              </a:defRPr>
            </a:lvl3pPr>
            <a:lvl4pPr lvl="3">
              <a:spcBef>
                <a:spcPts val="0"/>
              </a:spcBef>
              <a:buClr>
                <a:srgbClr val="97ABBC"/>
              </a:buClr>
              <a:buSzPct val="100000"/>
              <a:buFont typeface="Raleway"/>
              <a:buNone/>
              <a:defRPr sz="3600">
                <a:solidFill>
                  <a:srgbClr val="97ABBC"/>
                </a:solidFill>
                <a:latin typeface="Raleway"/>
                <a:ea typeface="Raleway"/>
                <a:cs typeface="Raleway"/>
                <a:sym typeface="Raleway"/>
              </a:defRPr>
            </a:lvl4pPr>
            <a:lvl5pPr lvl="4">
              <a:spcBef>
                <a:spcPts val="0"/>
              </a:spcBef>
              <a:buClr>
                <a:srgbClr val="97ABBC"/>
              </a:buClr>
              <a:buSzPct val="100000"/>
              <a:buFont typeface="Raleway"/>
              <a:buNone/>
              <a:defRPr sz="3600">
                <a:solidFill>
                  <a:srgbClr val="97ABBC"/>
                </a:solidFill>
                <a:latin typeface="Raleway"/>
                <a:ea typeface="Raleway"/>
                <a:cs typeface="Raleway"/>
                <a:sym typeface="Raleway"/>
              </a:defRPr>
            </a:lvl5pPr>
            <a:lvl6pPr lvl="5">
              <a:spcBef>
                <a:spcPts val="0"/>
              </a:spcBef>
              <a:buClr>
                <a:srgbClr val="97ABBC"/>
              </a:buClr>
              <a:buSzPct val="100000"/>
              <a:buFont typeface="Raleway"/>
              <a:buNone/>
              <a:defRPr sz="3600">
                <a:solidFill>
                  <a:srgbClr val="97ABBC"/>
                </a:solidFill>
                <a:latin typeface="Raleway"/>
                <a:ea typeface="Raleway"/>
                <a:cs typeface="Raleway"/>
                <a:sym typeface="Raleway"/>
              </a:defRPr>
            </a:lvl6pPr>
            <a:lvl7pPr lvl="6">
              <a:spcBef>
                <a:spcPts val="0"/>
              </a:spcBef>
              <a:buClr>
                <a:srgbClr val="97ABBC"/>
              </a:buClr>
              <a:buSzPct val="100000"/>
              <a:buFont typeface="Raleway"/>
              <a:buNone/>
              <a:defRPr sz="3600">
                <a:solidFill>
                  <a:srgbClr val="97ABBC"/>
                </a:solidFill>
                <a:latin typeface="Raleway"/>
                <a:ea typeface="Raleway"/>
                <a:cs typeface="Raleway"/>
                <a:sym typeface="Raleway"/>
              </a:defRPr>
            </a:lvl7pPr>
            <a:lvl8pPr lvl="7">
              <a:spcBef>
                <a:spcPts val="0"/>
              </a:spcBef>
              <a:buClr>
                <a:srgbClr val="97ABBC"/>
              </a:buClr>
              <a:buSzPct val="100000"/>
              <a:buFont typeface="Raleway"/>
              <a:buNone/>
              <a:defRPr sz="3600">
                <a:solidFill>
                  <a:srgbClr val="97ABBC"/>
                </a:solidFill>
                <a:latin typeface="Raleway"/>
                <a:ea typeface="Raleway"/>
                <a:cs typeface="Raleway"/>
                <a:sym typeface="Raleway"/>
              </a:defRPr>
            </a:lvl8pPr>
            <a:lvl9pPr lvl="8">
              <a:spcBef>
                <a:spcPts val="0"/>
              </a:spcBef>
              <a:buClr>
                <a:srgbClr val="97ABBC"/>
              </a:buClr>
              <a:buSzPct val="100000"/>
              <a:buFont typeface="Raleway"/>
              <a:buNone/>
              <a:defRPr sz="3600">
                <a:solidFill>
                  <a:srgbClr val="97ABBC"/>
                </a:solidFill>
                <a:latin typeface="Raleway"/>
                <a:ea typeface="Raleway"/>
                <a:cs typeface="Raleway"/>
                <a:sym typeface="Raleway"/>
              </a:defRPr>
            </a:lvl9pPr>
          </a:lstStyle>
          <a:p>
            <a:endParaRPr/>
          </a:p>
        </p:txBody>
      </p:sp>
      <p:sp>
        <p:nvSpPr>
          <p:cNvPr id="7" name="Shape 7"/>
          <p:cNvSpPr txBox="1">
            <a:spLocks noGrp="1"/>
          </p:cNvSpPr>
          <p:nvPr>
            <p:ph type="body" idx="1"/>
          </p:nvPr>
        </p:nvSpPr>
        <p:spPr>
          <a:xfrm>
            <a:off x="893700" y="1831450"/>
            <a:ext cx="6462600" cy="4736399"/>
          </a:xfrm>
          <a:prstGeom prst="rect">
            <a:avLst/>
          </a:prstGeom>
          <a:noFill/>
          <a:ln>
            <a:noFill/>
          </a:ln>
        </p:spPr>
        <p:txBody>
          <a:bodyPr lIns="91425" tIns="91425" rIns="91425" bIns="91425" anchor="t" anchorCtr="0"/>
          <a:lstStyle>
            <a:lvl1pPr lvl="0">
              <a:spcBef>
                <a:spcPts val="600"/>
              </a:spcBef>
              <a:buClr>
                <a:srgbClr val="677480"/>
              </a:buClr>
              <a:buSzPct val="100000"/>
              <a:buFont typeface="Lato"/>
              <a:buChar char="▷"/>
              <a:defRPr sz="3000">
                <a:solidFill>
                  <a:srgbClr val="677480"/>
                </a:solidFill>
                <a:latin typeface="Lato"/>
                <a:ea typeface="Lato"/>
                <a:cs typeface="Lato"/>
                <a:sym typeface="Lato"/>
              </a:defRPr>
            </a:lvl1pPr>
            <a:lvl2pPr lvl="1">
              <a:spcBef>
                <a:spcPts val="480"/>
              </a:spcBef>
              <a:buClr>
                <a:srgbClr val="677480"/>
              </a:buClr>
              <a:buSzPct val="100000"/>
              <a:buFont typeface="Lato"/>
              <a:defRPr sz="2400">
                <a:solidFill>
                  <a:srgbClr val="677480"/>
                </a:solidFill>
                <a:latin typeface="Lato"/>
                <a:ea typeface="Lato"/>
                <a:cs typeface="Lato"/>
                <a:sym typeface="Lato"/>
              </a:defRPr>
            </a:lvl2pPr>
            <a:lvl3pPr lvl="2">
              <a:spcBef>
                <a:spcPts val="480"/>
              </a:spcBef>
              <a:buClr>
                <a:srgbClr val="677480"/>
              </a:buClr>
              <a:buSzPct val="100000"/>
              <a:buFont typeface="Lato"/>
              <a:defRPr sz="2400">
                <a:solidFill>
                  <a:srgbClr val="677480"/>
                </a:solidFill>
                <a:latin typeface="Lato"/>
                <a:ea typeface="Lato"/>
                <a:cs typeface="Lato"/>
                <a:sym typeface="Lato"/>
              </a:defRPr>
            </a:lvl3pPr>
            <a:lvl4pPr lvl="3">
              <a:spcBef>
                <a:spcPts val="360"/>
              </a:spcBef>
              <a:buClr>
                <a:srgbClr val="677480"/>
              </a:buClr>
              <a:buSzPct val="100000"/>
              <a:buFont typeface="Lato"/>
              <a:defRPr sz="1800">
                <a:solidFill>
                  <a:srgbClr val="677480"/>
                </a:solidFill>
                <a:latin typeface="Lato"/>
                <a:ea typeface="Lato"/>
                <a:cs typeface="Lato"/>
                <a:sym typeface="Lato"/>
              </a:defRPr>
            </a:lvl4pPr>
            <a:lvl5pPr lvl="4">
              <a:spcBef>
                <a:spcPts val="360"/>
              </a:spcBef>
              <a:buClr>
                <a:srgbClr val="677480"/>
              </a:buClr>
              <a:buSzPct val="100000"/>
              <a:buFont typeface="Lato"/>
              <a:defRPr sz="1800">
                <a:solidFill>
                  <a:srgbClr val="677480"/>
                </a:solidFill>
                <a:latin typeface="Lato"/>
                <a:ea typeface="Lato"/>
                <a:cs typeface="Lato"/>
                <a:sym typeface="Lato"/>
              </a:defRPr>
            </a:lvl5pPr>
            <a:lvl6pPr lvl="5">
              <a:spcBef>
                <a:spcPts val="360"/>
              </a:spcBef>
              <a:buClr>
                <a:srgbClr val="677480"/>
              </a:buClr>
              <a:buSzPct val="100000"/>
              <a:buFont typeface="Lato"/>
              <a:defRPr sz="1800">
                <a:solidFill>
                  <a:srgbClr val="677480"/>
                </a:solidFill>
                <a:latin typeface="Lato"/>
                <a:ea typeface="Lato"/>
                <a:cs typeface="Lato"/>
                <a:sym typeface="Lato"/>
              </a:defRPr>
            </a:lvl6pPr>
            <a:lvl7pPr lvl="6">
              <a:spcBef>
                <a:spcPts val="360"/>
              </a:spcBef>
              <a:buClr>
                <a:srgbClr val="677480"/>
              </a:buClr>
              <a:buSzPct val="100000"/>
              <a:buFont typeface="Lato"/>
              <a:defRPr sz="1800">
                <a:solidFill>
                  <a:srgbClr val="677480"/>
                </a:solidFill>
                <a:latin typeface="Lato"/>
                <a:ea typeface="Lato"/>
                <a:cs typeface="Lato"/>
                <a:sym typeface="Lato"/>
              </a:defRPr>
            </a:lvl7pPr>
            <a:lvl8pPr lvl="7">
              <a:spcBef>
                <a:spcPts val="360"/>
              </a:spcBef>
              <a:buClr>
                <a:srgbClr val="677480"/>
              </a:buClr>
              <a:buSzPct val="100000"/>
              <a:buFont typeface="Lato"/>
              <a:defRPr sz="1800">
                <a:solidFill>
                  <a:srgbClr val="677480"/>
                </a:solidFill>
                <a:latin typeface="Lato"/>
                <a:ea typeface="Lato"/>
                <a:cs typeface="Lato"/>
                <a:sym typeface="Lato"/>
              </a:defRPr>
            </a:lvl8pPr>
            <a:lvl9pPr lvl="8">
              <a:spcBef>
                <a:spcPts val="360"/>
              </a:spcBef>
              <a:buClr>
                <a:srgbClr val="677480"/>
              </a:buClr>
              <a:buSzPct val="100000"/>
              <a:buFont typeface="Lato"/>
              <a:defRPr sz="1800">
                <a:solidFill>
                  <a:srgbClr val="677480"/>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9" r:id="rId4"/>
    <p:sldLayoutId id="2147483652" r:id="rId5"/>
    <p:sldLayoutId id="2147483657" r:id="rId6"/>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ctrTitle"/>
          </p:nvPr>
        </p:nvSpPr>
        <p:spPr>
          <a:xfrm>
            <a:off x="721425" y="3785246"/>
            <a:ext cx="7688649" cy="1749280"/>
          </a:xfrm>
          <a:prstGeom prst="rect">
            <a:avLst/>
          </a:prstGeom>
        </p:spPr>
        <p:txBody>
          <a:bodyPr lIns="91425" tIns="91425" rIns="91425" bIns="91425" anchor="t" anchorCtr="0">
            <a:noAutofit/>
          </a:bodyPr>
          <a:lstStyle/>
          <a:p>
            <a:pPr lvl="0">
              <a:spcBef>
                <a:spcPts val="0"/>
              </a:spcBef>
              <a:buNone/>
            </a:pPr>
            <a:r>
              <a:rPr lang="en-CA" b="1" dirty="0">
                <a:latin typeface="Lao Sangam MN" charset="0"/>
                <a:ea typeface="Lao Sangam MN" charset="0"/>
                <a:cs typeface="Lao Sangam MN" charset="0"/>
              </a:rPr>
              <a:t>ANALYSIS OF COSTS</a:t>
            </a:r>
            <a:endParaRPr lang="en" b="1" dirty="0">
              <a:latin typeface="Lao Sangam MN" charset="0"/>
              <a:ea typeface="Lao Sangam MN" charset="0"/>
              <a:cs typeface="Lao Sangam MN" charset="0"/>
            </a:endParaRPr>
          </a:p>
        </p:txBody>
      </p:sp>
      <p:sp>
        <p:nvSpPr>
          <p:cNvPr id="2" name="TextBox 1"/>
          <p:cNvSpPr txBox="1"/>
          <p:nvPr/>
        </p:nvSpPr>
        <p:spPr>
          <a:xfrm>
            <a:off x="721425" y="2683043"/>
            <a:ext cx="3958389" cy="584775"/>
          </a:xfrm>
          <a:prstGeom prst="rect">
            <a:avLst/>
          </a:prstGeom>
          <a:noFill/>
        </p:spPr>
        <p:txBody>
          <a:bodyPr wrap="square" rtlCol="0">
            <a:spAutoFit/>
          </a:bodyPr>
          <a:lstStyle/>
          <a:p>
            <a:r>
              <a:rPr lang="en-US" sz="3200" dirty="0">
                <a:solidFill>
                  <a:srgbClr val="2F86C5"/>
                </a:solidFill>
                <a:latin typeface="Lao Sangam MN" charset="0"/>
                <a:ea typeface="Lao Sangam MN" charset="0"/>
                <a:cs typeface="Lao Sangam MN" charset="0"/>
              </a:rPr>
              <a:t>MGCR 293</a:t>
            </a:r>
          </a:p>
        </p:txBody>
      </p:sp>
      <p:sp>
        <p:nvSpPr>
          <p:cNvPr id="4" name="TextBox 3"/>
          <p:cNvSpPr txBox="1"/>
          <p:nvPr/>
        </p:nvSpPr>
        <p:spPr>
          <a:xfrm>
            <a:off x="4064000" y="4919008"/>
            <a:ext cx="4950860" cy="1938992"/>
          </a:xfrm>
          <a:prstGeom prst="rect">
            <a:avLst/>
          </a:prstGeom>
          <a:noFill/>
        </p:spPr>
        <p:txBody>
          <a:bodyPr wrap="square" rtlCol="0">
            <a:spAutoFit/>
          </a:bodyPr>
          <a:lstStyle/>
          <a:p>
            <a:pPr algn="r"/>
            <a:r>
              <a:rPr lang="en-US" sz="2000" dirty="0">
                <a:solidFill>
                  <a:srgbClr val="F4963D"/>
                </a:solidFill>
                <a:latin typeface="Lao Sangam MN" charset="0"/>
                <a:ea typeface="Lao Sangam MN" charset="0"/>
                <a:cs typeface="Lao Sangam MN" charset="0"/>
              </a:rPr>
              <a:t>Dr. K. </a:t>
            </a:r>
            <a:r>
              <a:rPr lang="en-US" sz="2000" dirty="0" err="1">
                <a:solidFill>
                  <a:srgbClr val="F4963D"/>
                </a:solidFill>
                <a:latin typeface="Lao Sangam MN" charset="0"/>
                <a:ea typeface="Lao Sangam MN" charset="0"/>
                <a:cs typeface="Lao Sangam MN" charset="0"/>
              </a:rPr>
              <a:t>Salmasi</a:t>
            </a: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Dr. </a:t>
            </a:r>
            <a:r>
              <a:rPr lang="en-US" sz="2000" dirty="0" err="1">
                <a:solidFill>
                  <a:srgbClr val="F4963D"/>
                </a:solidFill>
                <a:latin typeface="Lao Sangam MN" charset="0"/>
                <a:ea typeface="Lao Sangam MN" charset="0"/>
                <a:cs typeface="Lao Sangam MN" charset="0"/>
              </a:rPr>
              <a:t>Taweewan</a:t>
            </a:r>
            <a:r>
              <a:rPr lang="en-US" sz="2000" dirty="0">
                <a:solidFill>
                  <a:srgbClr val="F4963D"/>
                </a:solidFill>
                <a:latin typeface="Lao Sangam MN" charset="0"/>
                <a:ea typeface="Lao Sangam MN" charset="0"/>
                <a:cs typeface="Lao Sangam MN" charset="0"/>
              </a:rPr>
              <a:t> </a:t>
            </a:r>
            <a:r>
              <a:rPr lang="en-US" sz="2000" dirty="0" err="1">
                <a:solidFill>
                  <a:srgbClr val="F4963D"/>
                </a:solidFill>
                <a:latin typeface="Lao Sangam MN" charset="0"/>
                <a:ea typeface="Lao Sangam MN" charset="0"/>
                <a:cs typeface="Lao Sangam MN" charset="0"/>
              </a:rPr>
              <a:t>Sidthidet</a:t>
            </a: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Dr. Tariq </a:t>
            </a:r>
            <a:r>
              <a:rPr lang="en-US" sz="2000" dirty="0" err="1">
                <a:solidFill>
                  <a:srgbClr val="F4963D"/>
                </a:solidFill>
                <a:latin typeface="Lao Sangam MN" charset="0"/>
                <a:ea typeface="Lao Sangam MN" charset="0"/>
                <a:cs typeface="Lao Sangam MN" charset="0"/>
              </a:rPr>
              <a:t>Nizami</a:t>
            </a:r>
            <a:endParaRPr lang="en-US" sz="2000" dirty="0">
              <a:solidFill>
                <a:srgbClr val="F4963D"/>
              </a:solidFill>
              <a:latin typeface="Lao Sangam MN" charset="0"/>
              <a:ea typeface="Lao Sangam MN" charset="0"/>
              <a:cs typeface="Lao Sangam MN" charset="0"/>
            </a:endParaRPr>
          </a:p>
          <a:p>
            <a:pPr algn="r"/>
            <a:endParaRPr lang="en-US" sz="2000" dirty="0">
              <a:solidFill>
                <a:srgbClr val="F4963D"/>
              </a:solidFill>
              <a:latin typeface="Lao Sangam MN" charset="0"/>
              <a:ea typeface="Lao Sangam MN" charset="0"/>
              <a:cs typeface="Lao Sangam MN" charset="0"/>
            </a:endParaRPr>
          </a:p>
          <a:p>
            <a:pPr algn="r"/>
            <a:r>
              <a:rPr lang="en-US" sz="2000" dirty="0">
                <a:solidFill>
                  <a:srgbClr val="F4963D"/>
                </a:solidFill>
                <a:latin typeface="Lao Sangam MN" charset="0"/>
                <a:ea typeface="Lao Sangam MN" charset="0"/>
                <a:cs typeface="Lao Sangam MN" charset="0"/>
              </a:rPr>
              <a:t>T.A.: Mike Brintnell</a:t>
            </a:r>
          </a:p>
          <a:p>
            <a:pPr algn="r"/>
            <a:r>
              <a:rPr lang="en-US" sz="2000" dirty="0">
                <a:solidFill>
                  <a:srgbClr val="F4963D"/>
                </a:solidFill>
                <a:latin typeface="Lao Sangam MN" charset="0"/>
                <a:ea typeface="Lao Sangam MN" charset="0"/>
                <a:cs typeface="Lao Sangam MN" charset="0"/>
              </a:rPr>
              <a:t>Presentation Credit: Brianna Mooney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165253"/>
            <a:ext cx="7191521" cy="1143000"/>
          </a:xfrm>
        </p:spPr>
        <p:txBody>
          <a:bodyPr/>
          <a:lstStyle/>
          <a:p>
            <a:r>
              <a:rPr lang="en-US" dirty="0"/>
              <a:t>AVERAGE AND MARGINAL COSTS</a:t>
            </a:r>
          </a:p>
        </p:txBody>
      </p:sp>
      <p:sp>
        <p:nvSpPr>
          <p:cNvPr id="3" name="Text Placeholder 2"/>
          <p:cNvSpPr>
            <a:spLocks noGrp="1"/>
          </p:cNvSpPr>
          <p:nvPr>
            <p:ph type="body" idx="1"/>
          </p:nvPr>
        </p:nvSpPr>
        <p:spPr>
          <a:xfrm>
            <a:off x="893700" y="1308253"/>
            <a:ext cx="7384026" cy="4736399"/>
          </a:xfrm>
        </p:spPr>
        <p:txBody>
          <a:bodyPr/>
          <a:lstStyle/>
          <a:p>
            <a:pPr marL="342900" indent="-342900"/>
            <a:r>
              <a:rPr lang="en-US" sz="2000" dirty="0"/>
              <a:t>Average variable cost is minimized when it equals marginal cost</a:t>
            </a:r>
          </a:p>
          <a:p>
            <a:endParaRPr lang="en-US" sz="2000" dirty="0"/>
          </a:p>
          <a:p>
            <a:pPr marL="342900" indent="-342900"/>
            <a:r>
              <a:rPr lang="en-US" sz="2000" dirty="0"/>
              <a:t>If marginal cost is less than average variable cost, average variable cost is decreasing</a:t>
            </a:r>
          </a:p>
          <a:p>
            <a:endParaRPr lang="en-US" sz="2000" dirty="0"/>
          </a:p>
          <a:p>
            <a:pPr marL="342900" indent="-342900"/>
            <a:r>
              <a:rPr lang="en-US" sz="2000" dirty="0"/>
              <a:t>If marginal cost is greater than average variable cost, average variable cost is increasing</a:t>
            </a:r>
            <a:br>
              <a:rPr lang="en-US" sz="2000" dirty="0"/>
            </a:br>
            <a:endParaRPr lang="en-US" sz="2000" dirty="0"/>
          </a:p>
        </p:txBody>
      </p:sp>
      <p:pic>
        <p:nvPicPr>
          <p:cNvPr id="4" name="Picture 3"/>
          <p:cNvPicPr>
            <a:picLocks noChangeAspect="1"/>
          </p:cNvPicPr>
          <p:nvPr/>
        </p:nvPicPr>
        <p:blipFill>
          <a:blip r:embed="rId2"/>
          <a:stretch>
            <a:fillRect/>
          </a:stretch>
        </p:blipFill>
        <p:spPr>
          <a:xfrm>
            <a:off x="759203" y="4000347"/>
            <a:ext cx="3365500" cy="2692400"/>
          </a:xfrm>
          <a:prstGeom prst="rect">
            <a:avLst/>
          </a:prstGeom>
        </p:spPr>
      </p:pic>
      <p:sp>
        <p:nvSpPr>
          <p:cNvPr id="5" name="TextBox 4">
            <a:extLst>
              <a:ext uri="{FF2B5EF4-FFF2-40B4-BE49-F238E27FC236}">
                <a16:creationId xmlns:a16="http://schemas.microsoft.com/office/drawing/2014/main" xmlns="" id="{6920900F-F250-4D8A-89FE-E404C5AF67E8}"/>
              </a:ext>
            </a:extLst>
          </p:cNvPr>
          <p:cNvSpPr txBox="1"/>
          <p:nvPr/>
        </p:nvSpPr>
        <p:spPr>
          <a:xfrm>
            <a:off x="4148576" y="4060376"/>
            <a:ext cx="4263647" cy="2308324"/>
          </a:xfrm>
          <a:prstGeom prst="rect">
            <a:avLst/>
          </a:prstGeom>
          <a:noFill/>
        </p:spPr>
        <p:txBody>
          <a:bodyPr wrap="square" rtlCol="0">
            <a:spAutoFit/>
          </a:bodyPr>
          <a:lstStyle/>
          <a:p>
            <a:r>
              <a:rPr lang="en-US" sz="1600" dirty="0"/>
              <a:t>Marginal cost intersects average total cost (ATC) at its minimum as well, however this intersection will be at a greater output level than the level of output that minimizes average variable cost (AVC). ATC is minimized at higher output than AVC  because the decrease in AFC more than offsets the increase in AVC as output increases for a </a:t>
            </a:r>
            <a:r>
              <a:rPr lang="en-US" sz="1600" b="1" dirty="0"/>
              <a:t>certain amount of time</a:t>
            </a:r>
            <a:endParaRPr lang="en-CA" sz="1600" dirty="0"/>
          </a:p>
        </p:txBody>
      </p:sp>
    </p:spTree>
    <p:extLst>
      <p:ext uri="{BB962C8B-B14F-4D97-AF65-F5344CB8AC3E}">
        <p14:creationId xmlns:p14="http://schemas.microsoft.com/office/powerpoint/2010/main" val="209699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6679" y="286681"/>
            <a:ext cx="6529784" cy="1253361"/>
          </a:xfrm>
        </p:spPr>
        <p:txBody>
          <a:bodyPr/>
          <a:lstStyle/>
          <a:p>
            <a:pPr algn="ctr"/>
            <a:r>
              <a:rPr lang="en-US" dirty="0"/>
              <a:t>AVERAGE VARIABLE COST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709863" y="1831450"/>
                <a:ext cx="7555831" cy="4736399"/>
              </a:xfrm>
            </p:spPr>
            <p:txBody>
              <a:bodyPr/>
              <a:lstStyle/>
              <a:p>
                <a:pPr>
                  <a:buNone/>
                </a:pPr>
                <a:r>
                  <a:rPr lang="en-US" sz="1800" b="1" dirty="0"/>
                  <a:t>Average Variable Cost</a:t>
                </a:r>
                <a:r>
                  <a:rPr lang="en-US" sz="1800" dirty="0"/>
                  <a:t> is calculated by dividing total variable cost by quantity, or the number of units of input (U) multiplied by the cost per unit of input (W), all divided by quantity (Q):</a:t>
                </a:r>
              </a:p>
              <a:p>
                <a:pPr algn="ctr">
                  <a:buNone/>
                </a:pPr>
                <a:endParaRPr lang="en-US" sz="1800" dirty="0"/>
              </a:p>
              <a:p>
                <a:pPr algn="ctr">
                  <a:buNone/>
                </a:pPr>
                <a14:m>
                  <m:oMathPara xmlns:m="http://schemas.openxmlformats.org/officeDocument/2006/math">
                    <m:oMathParaPr>
                      <m:jc m:val="centerGroup"/>
                    </m:oMathParaPr>
                    <m:oMath xmlns:m="http://schemas.openxmlformats.org/officeDocument/2006/math">
                      <m:r>
                        <a:rPr lang="en-CA" sz="1800" b="0" i="1" smtClean="0">
                          <a:latin typeface="Cambria Math" charset="0"/>
                        </a:rPr>
                        <m:t>𝐴𝑉𝐶</m:t>
                      </m:r>
                      <m:r>
                        <a:rPr lang="en-CA" sz="1800" b="0" i="1" smtClean="0">
                          <a:latin typeface="Cambria Math" charset="0"/>
                        </a:rPr>
                        <m:t>=</m:t>
                      </m:r>
                      <m:f>
                        <m:fPr>
                          <m:ctrlPr>
                            <a:rPr lang="mr-IN" sz="1800" b="0" i="1" smtClean="0">
                              <a:latin typeface="Cambria Math"/>
                            </a:rPr>
                          </m:ctrlPr>
                        </m:fPr>
                        <m:num>
                          <m:r>
                            <a:rPr lang="en-CA" sz="1800" b="0" i="1" smtClean="0">
                              <a:latin typeface="Cambria Math" charset="0"/>
                            </a:rPr>
                            <m:t>𝑇𝑉𝐶</m:t>
                          </m:r>
                        </m:num>
                        <m:den>
                          <m:r>
                            <a:rPr lang="en-CA" sz="1800" b="0" i="1" smtClean="0">
                              <a:latin typeface="Cambria Math" charset="0"/>
                            </a:rPr>
                            <m:t>𝑄</m:t>
                          </m:r>
                        </m:den>
                      </m:f>
                      <m:r>
                        <a:rPr lang="en-CA" sz="1800" b="0" i="1" smtClean="0">
                          <a:latin typeface="Cambria Math" charset="0"/>
                        </a:rPr>
                        <m:t>=</m:t>
                      </m:r>
                      <m:r>
                        <a:rPr lang="en-CA" sz="1800" b="0" i="1" smtClean="0">
                          <a:latin typeface="Cambria Math" charset="0"/>
                        </a:rPr>
                        <m:t>𝑊</m:t>
                      </m:r>
                      <m:f>
                        <m:fPr>
                          <m:ctrlPr>
                            <a:rPr lang="mr-IN" sz="1800" b="0" i="1" smtClean="0">
                              <a:latin typeface="Cambria Math"/>
                            </a:rPr>
                          </m:ctrlPr>
                        </m:fPr>
                        <m:num>
                          <m:r>
                            <a:rPr lang="en-CA" sz="1800" b="0" i="1" smtClean="0">
                              <a:latin typeface="Cambria Math" charset="0"/>
                            </a:rPr>
                            <m:t>𝑈</m:t>
                          </m:r>
                        </m:num>
                        <m:den>
                          <m:r>
                            <a:rPr lang="en-CA" sz="1800" b="0" i="1" smtClean="0">
                              <a:latin typeface="Cambria Math" charset="0"/>
                            </a:rPr>
                            <m:t>𝑄</m:t>
                          </m:r>
                        </m:den>
                      </m:f>
                    </m:oMath>
                  </m:oMathPara>
                </a14:m>
                <a:endParaRPr lang="en-US" sz="1800" dirty="0"/>
              </a:p>
              <a:p>
                <a:pPr algn="ctr">
                  <a:buNone/>
                </a:pPr>
                <a:endParaRPr lang="en-US" sz="1800" dirty="0"/>
              </a:p>
              <a:p>
                <a:pPr algn="ctr">
                  <a:buNone/>
                </a:pPr>
                <a:r>
                  <a:rPr lang="en-US" sz="1800" dirty="0"/>
                  <a:t>Recall from Chapter 5 that </a:t>
                </a:r>
                <a14:m>
                  <m:oMath xmlns:m="http://schemas.openxmlformats.org/officeDocument/2006/math">
                    <m:f>
                      <m:fPr>
                        <m:ctrlPr>
                          <a:rPr lang="mr-IN" sz="1800" i="1">
                            <a:latin typeface="Cambria Math"/>
                          </a:rPr>
                        </m:ctrlPr>
                      </m:fPr>
                      <m:num>
                        <m:r>
                          <a:rPr lang="en-CA" sz="1800" b="0" i="1" smtClean="0">
                            <a:latin typeface="Cambria Math" charset="0"/>
                          </a:rPr>
                          <m:t>𝑄</m:t>
                        </m:r>
                      </m:num>
                      <m:den>
                        <m:r>
                          <a:rPr lang="en-CA" sz="1800" b="0" i="1" smtClean="0">
                            <a:latin typeface="Cambria Math" charset="0"/>
                          </a:rPr>
                          <m:t>𝑈</m:t>
                        </m:r>
                      </m:den>
                    </m:f>
                    <m:r>
                      <a:rPr lang="en-CA" sz="1800" i="1">
                        <a:latin typeface="Cambria Math" charset="0"/>
                      </a:rPr>
                      <m:t> </m:t>
                    </m:r>
                  </m:oMath>
                </a14:m>
                <a:r>
                  <a:rPr lang="en-US" sz="1800" dirty="0"/>
                  <a:t>= Average Product</a:t>
                </a:r>
              </a:p>
              <a:p>
                <a:pPr algn="ctr">
                  <a:buNone/>
                </a:pPr>
                <a:endParaRPr lang="en-US" sz="1800" dirty="0"/>
              </a:p>
              <a:p>
                <a:pPr algn="ctr">
                  <a:buNone/>
                </a:pPr>
                <a:r>
                  <a:rPr lang="en-US" sz="1800" dirty="0"/>
                  <a:t>Therefore,</a:t>
                </a:r>
                <a:endParaRPr lang="en-CA" sz="1800" dirty="0"/>
              </a:p>
              <a:p>
                <a:pPr algn="ctr">
                  <a:buNone/>
                </a:pPr>
                <a:r>
                  <a:rPr lang="en-US" sz="1800" dirty="0"/>
                  <a:t/>
                </a:r>
                <a:br>
                  <a:rPr lang="en-US" sz="1800" dirty="0"/>
                </a:br>
                <a14:m>
                  <m:oMathPara xmlns:m="http://schemas.openxmlformats.org/officeDocument/2006/math">
                    <m:oMathParaPr>
                      <m:jc m:val="centerGroup"/>
                    </m:oMathParaPr>
                    <m:oMath xmlns:m="http://schemas.openxmlformats.org/officeDocument/2006/math">
                      <m:r>
                        <a:rPr lang="en-CA" sz="1800" b="1" i="1">
                          <a:latin typeface="Cambria Math" charset="0"/>
                        </a:rPr>
                        <m:t>𝑨𝑽𝑪</m:t>
                      </m:r>
                      <m:r>
                        <a:rPr lang="en-CA" sz="1800" b="1" i="1">
                          <a:latin typeface="Cambria Math" charset="0"/>
                        </a:rPr>
                        <m:t>=</m:t>
                      </m:r>
                      <m:r>
                        <a:rPr lang="en-CA" sz="1800" b="1" i="1" smtClean="0">
                          <a:latin typeface="Cambria Math" charset="0"/>
                        </a:rPr>
                        <m:t>𝑾</m:t>
                      </m:r>
                      <m:f>
                        <m:fPr>
                          <m:ctrlPr>
                            <a:rPr lang="mr-IN" sz="1800" b="1" i="1" smtClean="0">
                              <a:latin typeface="Cambria Math"/>
                            </a:rPr>
                          </m:ctrlPr>
                        </m:fPr>
                        <m:num>
                          <m:r>
                            <a:rPr lang="en-CA" sz="1800" b="1" i="1" smtClean="0">
                              <a:latin typeface="Cambria Math" charset="0"/>
                            </a:rPr>
                            <m:t>𝟏</m:t>
                          </m:r>
                        </m:num>
                        <m:den>
                          <m:r>
                            <a:rPr lang="en-CA" sz="1800" b="1" i="1" smtClean="0">
                              <a:latin typeface="Cambria Math" charset="0"/>
                            </a:rPr>
                            <m:t>𝑨𝑷</m:t>
                          </m:r>
                        </m:den>
                      </m:f>
                    </m:oMath>
                  </m:oMathPara>
                </a14:m>
                <a:endParaRPr lang="en-US" sz="1800" b="1" dirty="0"/>
              </a:p>
              <a:p>
                <a:pPr algn="ctr">
                  <a:buNone/>
                </a:pPr>
                <a:endParaRPr lang="en-US" sz="1800" b="1" dirty="0"/>
              </a:p>
              <a:p>
                <a:pPr>
                  <a:buNone/>
                </a:pPr>
                <a:r>
                  <a:rPr lang="en-US" sz="1800" dirty="0"/>
                  <a:t>AP increases and then decreases as the quantity of an input used increases, whereas AVC decreases and then begins to increase as output increases</a:t>
                </a:r>
                <a:br>
                  <a:rPr lang="en-US" sz="1800" dirty="0"/>
                </a:br>
                <a:endParaRPr lang="en-US" sz="1800" b="1" dirty="0"/>
              </a:p>
              <a:p>
                <a:pPr algn="ctr">
                  <a:buNone/>
                </a:pPr>
                <a:endParaRPr lang="en-US" sz="18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709863" y="1831450"/>
                <a:ext cx="7555831" cy="4736399"/>
              </a:xfrm>
              <a:blipFill>
                <a:blip r:embed="rId2"/>
                <a:stretch>
                  <a:fillRect l="-645" r="-1290" b="-5277"/>
                </a:stretch>
              </a:blipFill>
            </p:spPr>
            <p:txBody>
              <a:bodyPr/>
              <a:lstStyle/>
              <a:p>
                <a:r>
                  <a:rPr lang="en-CA">
                    <a:noFill/>
                  </a:rPr>
                  <a:t> </a:t>
                </a:r>
              </a:p>
            </p:txBody>
          </p:sp>
        </mc:Fallback>
      </mc:AlternateContent>
    </p:spTree>
    <p:extLst>
      <p:ext uri="{BB962C8B-B14F-4D97-AF65-F5344CB8AC3E}">
        <p14:creationId xmlns:p14="http://schemas.microsoft.com/office/powerpoint/2010/main" val="192609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COST</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417650"/>
                <a:ext cx="7588563" cy="4736399"/>
              </a:xfrm>
            </p:spPr>
            <p:txBody>
              <a:bodyPr/>
              <a:lstStyle/>
              <a:p>
                <a:pPr>
                  <a:buNone/>
                </a:pPr>
                <a:r>
                  <a:rPr lang="en-US" sz="2000" b="1" dirty="0"/>
                  <a:t>Marginal Cost </a:t>
                </a:r>
                <a:r>
                  <a:rPr lang="en-US" sz="2000" dirty="0"/>
                  <a:t>is the change in total costs that results from a one-unit change in production output.</a:t>
                </a:r>
              </a:p>
              <a:p>
                <a:pPr>
                  <a:buNone/>
                </a:pPr>
                <a:endParaRPr lang="en-US" sz="2000" dirty="0"/>
              </a:p>
              <a:p>
                <a:pPr>
                  <a:buNone/>
                </a:pPr>
                <a:endParaRPr lang="en-US" sz="2000" dirty="0"/>
              </a:p>
              <a:p>
                <a:pPr>
                  <a:buNone/>
                </a:pPr>
                <a:endParaRPr lang="en-US" sz="2000" dirty="0"/>
              </a:p>
              <a:p>
                <a:pPr>
                  <a:buNone/>
                </a:pPr>
                <a:endParaRPr lang="en-US" sz="2000" dirty="0"/>
              </a:p>
              <a:p>
                <a:pPr marL="0" indent="0" algn="ctr">
                  <a:buNone/>
                </a:pPr>
                <a:endParaRPr lang="en-US" sz="2000" dirty="0"/>
              </a:p>
              <a:p>
                <a:pPr marL="0" indent="0" algn="ctr">
                  <a:buNone/>
                </a:pPr>
                <a:r>
                  <a:rPr lang="en-US" sz="2000" dirty="0"/>
                  <a:t>MC= </a:t>
                </a:r>
                <a14:m>
                  <m:oMath xmlns:m="http://schemas.openxmlformats.org/officeDocument/2006/math">
                    <m:f>
                      <m:fPr>
                        <m:ctrlPr>
                          <a:rPr lang="en-US" sz="2000" i="1" smtClean="0">
                            <a:latin typeface="Cambria Math"/>
                          </a:rPr>
                        </m:ctrlPr>
                      </m:fPr>
                      <m:num>
                        <m:r>
                          <a:rPr lang="en-CA" sz="2000" b="0" i="1" smtClean="0">
                            <a:latin typeface="Cambria Math" panose="02040503050406030204" pitchFamily="18" charset="0"/>
                          </a:rPr>
                          <m:t>𝑊</m:t>
                        </m:r>
                        <m:r>
                          <m:rPr>
                            <m:nor/>
                          </m:rPr>
                          <a:rPr lang="en-US" sz="2000" dirty="0">
                            <a:sym typeface="Symbol"/>
                          </a:rPr>
                          <m:t></m:t>
                        </m:r>
                        <m:r>
                          <m:rPr>
                            <m:nor/>
                          </m:rPr>
                          <a:rPr lang="en-US" sz="2000" dirty="0"/>
                          <m:t>U</m:t>
                        </m:r>
                      </m:num>
                      <m:den>
                        <m:r>
                          <m:rPr>
                            <m:nor/>
                          </m:rPr>
                          <a:rPr lang="en-US" sz="2000" dirty="0">
                            <a:sym typeface="Symbol"/>
                          </a:rPr>
                          <m:t></m:t>
                        </m:r>
                        <m:r>
                          <m:rPr>
                            <m:nor/>
                          </m:rPr>
                          <a:rPr lang="en-US" sz="2000" dirty="0"/>
                          <m:t>Q</m:t>
                        </m:r>
                      </m:den>
                    </m:f>
                  </m:oMath>
                </a14:m>
                <a:r>
                  <a:rPr lang="en-US" sz="2000" dirty="0"/>
                  <a:t> = W</a:t>
                </a:r>
                <a14:m>
                  <m:oMath xmlns:m="http://schemas.openxmlformats.org/officeDocument/2006/math">
                    <m:f>
                      <m:fPr>
                        <m:ctrlPr>
                          <a:rPr lang="en-US" sz="2000" i="1" smtClean="0">
                            <a:latin typeface="Cambria Math"/>
                          </a:rPr>
                        </m:ctrlPr>
                      </m:fPr>
                      <m:num>
                        <m:r>
                          <a:rPr lang="en-CA" sz="2000" b="0" i="1" smtClean="0">
                            <a:latin typeface="Cambria Math" panose="02040503050406030204" pitchFamily="18" charset="0"/>
                          </a:rPr>
                          <m:t>1</m:t>
                        </m:r>
                      </m:num>
                      <m:den>
                        <m:r>
                          <a:rPr lang="en-CA" sz="2000" b="0" i="1" smtClean="0">
                            <a:latin typeface="Cambria Math" panose="02040503050406030204" pitchFamily="18" charset="0"/>
                          </a:rPr>
                          <m:t>𝑀𝑃</m:t>
                        </m:r>
                      </m:den>
                    </m:f>
                  </m:oMath>
                </a14:m>
                <a:endParaRPr lang="en-US" sz="2000" dirty="0"/>
              </a:p>
              <a:p>
                <a:pPr marL="0" indent="0" algn="ctr">
                  <a:buNone/>
                </a:pPr>
                <a:endParaRPr lang="en-US" sz="2000" dirty="0"/>
              </a:p>
              <a:p>
                <a:pPr lvl="0"/>
                <a:r>
                  <a:rPr lang="en-US" sz="2000" dirty="0"/>
                  <a:t>W= price of the variable input given by the firm             </a:t>
                </a:r>
              </a:p>
              <a:p>
                <a:pPr lvl="0"/>
                <a:r>
                  <a:rPr lang="en-US" sz="2000" dirty="0"/>
                  <a:t>MP = the marginal product of the variable input</a:t>
                </a:r>
              </a:p>
              <a:p>
                <a:pPr>
                  <a:buNone/>
                </a:pPr>
                <a:endParaRPr lang="en-US" sz="2000" dirty="0"/>
              </a:p>
              <a:p>
                <a:pPr>
                  <a:buNone/>
                </a:pPr>
                <a:r>
                  <a:rPr lang="en-US" sz="2000" dirty="0"/>
                  <a:t>As marginal product initially increases and then decreases with increases in the quantity of input used, marginal cost initially decreases and then begins to increase with increases in output</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417650"/>
                <a:ext cx="7588563" cy="4736399"/>
              </a:xfrm>
              <a:blipFill>
                <a:blip r:embed="rId2"/>
                <a:stretch>
                  <a:fillRect l="-884" r="-322" b="-12613"/>
                </a:stretch>
              </a:blipFill>
            </p:spPr>
            <p:txBody>
              <a:bodyPr/>
              <a:lstStyle/>
              <a:p>
                <a:r>
                  <a:rPr lang="en-CA">
                    <a:noFill/>
                  </a:rPr>
                  <a:t> </a:t>
                </a:r>
              </a:p>
            </p:txBody>
          </p:sp>
        </mc:Fallback>
      </mc:AlternateContent>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6268" y="2504383"/>
            <a:ext cx="3783425" cy="844426"/>
          </a:xfrm>
          <a:prstGeom prst="rect">
            <a:avLst/>
          </a:prstGeom>
          <a:solidFill>
            <a:srgbClr val="F7F7FF"/>
          </a:solidFill>
          <a:ln w="9525">
            <a:solidFill>
              <a:srgbClr val="DDDD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cxnSp>
        <p:nvCxnSpPr>
          <p:cNvPr id="6" name="Straight Connector 5"/>
          <p:cNvCxnSpPr/>
          <p:nvPr/>
        </p:nvCxnSpPr>
        <p:spPr>
          <a:xfrm flipH="1">
            <a:off x="4687980" y="2574758"/>
            <a:ext cx="792000" cy="7200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19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RUN AVERAGE COST FUNCTION</a:t>
            </a:r>
          </a:p>
        </p:txBody>
      </p:sp>
      <p:sp>
        <p:nvSpPr>
          <p:cNvPr id="3" name="Text Placeholder 2"/>
          <p:cNvSpPr>
            <a:spLocks noGrp="1"/>
          </p:cNvSpPr>
          <p:nvPr>
            <p:ph type="body" idx="1"/>
          </p:nvPr>
        </p:nvSpPr>
        <p:spPr>
          <a:xfrm>
            <a:off x="893700" y="1417650"/>
            <a:ext cx="7757005" cy="4677634"/>
          </a:xfrm>
        </p:spPr>
        <p:txBody>
          <a:bodyPr/>
          <a:lstStyle/>
          <a:p>
            <a:pPr marL="342900" indent="-342900"/>
            <a:r>
              <a:rPr lang="en-US" sz="2000" dirty="0"/>
              <a:t>A combination of all short-run average cost curves at their minimum point</a:t>
            </a:r>
          </a:p>
          <a:p>
            <a:endParaRPr lang="en-US" sz="2000" dirty="0"/>
          </a:p>
          <a:p>
            <a:pPr marL="342900" indent="-342900"/>
            <a:r>
              <a:rPr lang="en-US" sz="2000" dirty="0"/>
              <a:t>Any point on the long run average cost function is also the minimum point on the short run average cost function</a:t>
            </a:r>
            <a:br>
              <a:rPr lang="en-US" sz="2000" dirty="0"/>
            </a:br>
            <a:endParaRPr lang="en-US" sz="2000" dirty="0"/>
          </a:p>
          <a:p>
            <a:endParaRPr lang="en-US" sz="2000" dirty="0"/>
          </a:p>
        </p:txBody>
      </p:sp>
      <p:pic>
        <p:nvPicPr>
          <p:cNvPr id="6" name="Picture 5"/>
          <p:cNvPicPr>
            <a:picLocks noChangeAspect="1"/>
          </p:cNvPicPr>
          <p:nvPr/>
        </p:nvPicPr>
        <p:blipFill>
          <a:blip r:embed="rId2"/>
          <a:stretch>
            <a:fillRect/>
          </a:stretch>
        </p:blipFill>
        <p:spPr>
          <a:xfrm>
            <a:off x="1235252" y="3065450"/>
            <a:ext cx="7073900" cy="3517900"/>
          </a:xfrm>
          <a:prstGeom prst="rect">
            <a:avLst/>
          </a:prstGeom>
        </p:spPr>
      </p:pic>
    </p:spTree>
    <p:extLst>
      <p:ext uri="{BB962C8B-B14F-4D97-AF65-F5344CB8AC3E}">
        <p14:creationId xmlns:p14="http://schemas.microsoft.com/office/powerpoint/2010/main" val="1992176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ECONOMIES OF SCALE</a:t>
            </a:r>
          </a:p>
        </p:txBody>
      </p:sp>
      <p:sp>
        <p:nvSpPr>
          <p:cNvPr id="3" name="Text Placeholder 2"/>
          <p:cNvSpPr>
            <a:spLocks noGrp="1"/>
          </p:cNvSpPr>
          <p:nvPr>
            <p:ph type="body" idx="1"/>
          </p:nvPr>
        </p:nvSpPr>
        <p:spPr>
          <a:xfrm>
            <a:off x="893700" y="1540043"/>
            <a:ext cx="7468247" cy="4907491"/>
          </a:xfrm>
        </p:spPr>
        <p:txBody>
          <a:bodyPr/>
          <a:lstStyle/>
          <a:p>
            <a:pPr marL="342900" indent="-342900"/>
            <a:r>
              <a:rPr lang="en-US" dirty="0"/>
              <a:t>Economies of scale exist when the firm’s average unit costs decrease as input increases</a:t>
            </a:r>
          </a:p>
          <a:p>
            <a:endParaRPr lang="en-US" dirty="0"/>
          </a:p>
          <a:p>
            <a:pPr marL="342900" indent="-342900"/>
            <a:r>
              <a:rPr lang="en-US" dirty="0"/>
              <a:t>When LRAC is decreasing, the firm is realizing economies of scale</a:t>
            </a:r>
          </a:p>
          <a:p>
            <a:endParaRPr lang="en-US" dirty="0"/>
          </a:p>
          <a:p>
            <a:pPr marL="342900" indent="-342900"/>
            <a:r>
              <a:rPr lang="en-US" dirty="0"/>
              <a:t>When LRAC is minimized (and equal to long run marginal cost), the firm has constant returns to scale</a:t>
            </a:r>
          </a:p>
          <a:p>
            <a:endParaRPr lang="en-US" dirty="0"/>
          </a:p>
          <a:p>
            <a:pPr marL="342900" indent="-342900"/>
            <a:r>
              <a:rPr lang="en-US" dirty="0"/>
              <a:t>When LRAC is increasing, the firm is realizing diseconomies of scale</a:t>
            </a:r>
          </a:p>
        </p:txBody>
      </p:sp>
    </p:spTree>
    <p:extLst>
      <p:ext uri="{BB962C8B-B14F-4D97-AF65-F5344CB8AC3E}">
        <p14:creationId xmlns:p14="http://schemas.microsoft.com/office/powerpoint/2010/main" val="2066256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ECONOMIES OF SCALE</a:t>
            </a:r>
          </a:p>
        </p:txBody>
      </p:sp>
      <p:pic>
        <p:nvPicPr>
          <p:cNvPr id="4" name="Picture 3"/>
          <p:cNvPicPr>
            <a:picLocks noChangeAspect="1"/>
          </p:cNvPicPr>
          <p:nvPr/>
        </p:nvPicPr>
        <p:blipFill>
          <a:blip r:embed="rId2"/>
          <a:stretch>
            <a:fillRect/>
          </a:stretch>
        </p:blipFill>
        <p:spPr>
          <a:xfrm>
            <a:off x="1050089" y="2019300"/>
            <a:ext cx="7188200" cy="3733800"/>
          </a:xfrm>
          <a:prstGeom prst="rect">
            <a:avLst/>
          </a:prstGeom>
        </p:spPr>
      </p:pic>
    </p:spTree>
    <p:extLst>
      <p:ext uri="{BB962C8B-B14F-4D97-AF65-F5344CB8AC3E}">
        <p14:creationId xmlns:p14="http://schemas.microsoft.com/office/powerpoint/2010/main" val="1028502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ECONOMIES OF SCOPE</a:t>
            </a:r>
          </a:p>
        </p:txBody>
      </p:sp>
      <p:sp>
        <p:nvSpPr>
          <p:cNvPr id="3" name="Text Placeholder 2"/>
          <p:cNvSpPr>
            <a:spLocks noGrp="1"/>
          </p:cNvSpPr>
          <p:nvPr>
            <p:ph type="body" idx="1"/>
          </p:nvPr>
        </p:nvSpPr>
        <p:spPr>
          <a:xfrm>
            <a:off x="749320" y="1600199"/>
            <a:ext cx="8093889" cy="4979681"/>
          </a:xfrm>
        </p:spPr>
        <p:txBody>
          <a:bodyPr/>
          <a:lstStyle/>
          <a:p>
            <a:pPr>
              <a:buNone/>
            </a:pPr>
            <a:r>
              <a:rPr lang="en-US" sz="2000" dirty="0"/>
              <a:t>Exist when the cost of producing two products jointly is less than the cost of producing each one individually</a:t>
            </a: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buNone/>
            </a:pPr>
            <a:endParaRPr lang="en-US" sz="2000" b="1" dirty="0"/>
          </a:p>
          <a:p>
            <a:pPr algn="ctr">
              <a:buNone/>
            </a:pPr>
            <a:endParaRPr lang="en-US" sz="2000" b="1" dirty="0"/>
          </a:p>
          <a:p>
            <a:pPr algn="ctr">
              <a:buNone/>
            </a:pPr>
            <a:r>
              <a:rPr lang="en-US" sz="2000" dirty="0"/>
              <a:t>If S &gt; 0, the firm is realizing economies of scope</a:t>
            </a:r>
          </a:p>
        </p:txBody>
      </p:sp>
      <p:pic>
        <p:nvPicPr>
          <p:cNvPr id="4" name="Picture 3" descr="373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352" y="2852754"/>
            <a:ext cx="4392488" cy="8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799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BREAKEVEN ANALYSIS</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843482"/>
                <a:ext cx="7600595" cy="4736399"/>
              </a:xfrm>
            </p:spPr>
            <p:txBody>
              <a:bodyPr/>
              <a:lstStyle/>
              <a:p>
                <a:r>
                  <a:rPr lang="en-US" dirty="0"/>
                  <a:t>The quantity at which total cost (TC = TFC+TVC) equals total revenue (TR). At the breakeven quantity, the firm earns no profit and incurs no loss. Profit = 0.</a:t>
                </a:r>
              </a:p>
              <a:p>
                <a:endParaRPr lang="en-US" dirty="0"/>
              </a:p>
              <a:p>
                <a:r>
                  <a:rPr lang="en-US" dirty="0"/>
                  <a:t>(Price-AVC) is the contribution margin, the amount that each unit sold contributes to covering fixed costs or profit (depending on the level of production)</a:t>
                </a:r>
              </a:p>
              <a:p>
                <a:pPr>
                  <a:buNone/>
                </a:pPr>
                <a:endParaRPr lang="en-US" sz="400" dirty="0"/>
              </a:p>
              <a:p>
                <a:pPr marL="0" indent="0" algn="ctr">
                  <a:buNone/>
                </a:pPr>
                <a:r>
                  <a:rPr lang="en-US" dirty="0"/>
                  <a:t>Q= break-even quantity</a:t>
                </a:r>
              </a:p>
              <a:p>
                <a:pPr marL="0" indent="0" algn="ctr">
                  <a:buNone/>
                </a:pPr>
                <a:endParaRPr lang="en-US" sz="400" dirty="0"/>
              </a:p>
              <a:p>
                <a:pPr marL="0" indent="0" algn="ctr">
                  <a:buNone/>
                </a:pPr>
                <a:r>
                  <a:rPr lang="en-US" dirty="0"/>
                  <a:t>Q = </a:t>
                </a:r>
                <a14:m>
                  <m:oMath xmlns:m="http://schemas.openxmlformats.org/officeDocument/2006/math">
                    <m:f>
                      <m:fPr>
                        <m:ctrlPr>
                          <a:rPr lang="en-US" i="1" smtClean="0">
                            <a:latin typeface="Cambria Math"/>
                          </a:rPr>
                        </m:ctrlPr>
                      </m:fPr>
                      <m:num>
                        <m:r>
                          <a:rPr lang="en-CA" b="0" i="1" smtClean="0">
                            <a:latin typeface="Cambria Math" panose="02040503050406030204" pitchFamily="18" charset="0"/>
                          </a:rPr>
                          <m:t>𝑇𝐹𝐶</m:t>
                        </m:r>
                      </m:num>
                      <m:den>
                        <m:r>
                          <a:rPr lang="en-CA" b="0" i="1" smtClean="0">
                            <a:latin typeface="Cambria Math" panose="02040503050406030204" pitchFamily="18" charset="0"/>
                          </a:rPr>
                          <m:t>𝑃𝑟𝑖𝑐𝑒</m:t>
                        </m:r>
                        <m:r>
                          <a:rPr lang="en-CA" b="0" i="1" smtClean="0">
                            <a:latin typeface="Cambria Math" panose="02040503050406030204" pitchFamily="18" charset="0"/>
                          </a:rPr>
                          <m:t>−</m:t>
                        </m:r>
                        <m:r>
                          <a:rPr lang="en-CA" b="0" i="1" smtClean="0">
                            <a:latin typeface="Cambria Math" panose="02040503050406030204" pitchFamily="18" charset="0"/>
                          </a:rPr>
                          <m:t>𝐴𝑉𝐶</m:t>
                        </m:r>
                      </m:den>
                    </m:f>
                  </m:oMath>
                </a14:m>
                <a:endParaRPr lang="en-US" dirty="0"/>
              </a:p>
              <a:p>
                <a:pPr marL="0" indent="0" algn="ctr">
                  <a:buNone/>
                </a:pPr>
                <a:r>
                  <a:rPr lang="en-US" dirty="0"/>
                  <a:t>  </a:t>
                </a:r>
              </a:p>
              <a:p>
                <a:pPr marL="0" indent="0" algn="ctr">
                  <a:lnSpc>
                    <a:spcPct val="50000"/>
                  </a:lnSpc>
                  <a:buNone/>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843482"/>
                <a:ext cx="7600595" cy="4736399"/>
              </a:xfrm>
              <a:blipFill>
                <a:blip r:embed="rId2"/>
                <a:stretch>
                  <a:fillRect l="-1284"/>
                </a:stretch>
              </a:blipFill>
            </p:spPr>
            <p:txBody>
              <a:bodyPr/>
              <a:lstStyle/>
              <a:p>
                <a:r>
                  <a:rPr lang="en-CA">
                    <a:noFill/>
                  </a:rPr>
                  <a:t> </a:t>
                </a:r>
              </a:p>
            </p:txBody>
          </p:sp>
        </mc:Fallback>
      </mc:AlternateContent>
    </p:spTree>
    <p:extLst>
      <p:ext uri="{BB962C8B-B14F-4D97-AF65-F5344CB8AC3E}">
        <p14:creationId xmlns:p14="http://schemas.microsoft.com/office/powerpoint/2010/main" val="564413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699" y="274650"/>
            <a:ext cx="7468247" cy="1143000"/>
          </a:xfrm>
        </p:spPr>
        <p:txBody>
          <a:bodyPr/>
          <a:lstStyle/>
          <a:p>
            <a:r>
              <a:rPr lang="en-US" dirty="0"/>
              <a:t>PROFIT CONTRIBUTION ANALYSIS</a:t>
            </a:r>
          </a:p>
        </p:txBody>
      </p:sp>
      <p:sp>
        <p:nvSpPr>
          <p:cNvPr id="3" name="Text Placeholder 2"/>
          <p:cNvSpPr>
            <a:spLocks noGrp="1"/>
          </p:cNvSpPr>
          <p:nvPr>
            <p:ph type="body" idx="1"/>
          </p:nvPr>
        </p:nvSpPr>
        <p:spPr>
          <a:xfrm>
            <a:off x="893700" y="1552074"/>
            <a:ext cx="7600595" cy="5027807"/>
          </a:xfrm>
        </p:spPr>
        <p:txBody>
          <a:bodyPr/>
          <a:lstStyle/>
          <a:p>
            <a:pPr>
              <a:buNone/>
            </a:pPr>
            <a:r>
              <a:rPr lang="en-US" dirty="0"/>
              <a:t>In order to determine what quantity (Q) will provide a certain level of profit, add a target profit amount to the total fixed costs in the numerator of your breakeven equation</a:t>
            </a:r>
          </a:p>
          <a:p>
            <a:pPr marL="0" indent="0" algn="ctr">
              <a:buNone/>
            </a:pPr>
            <a:endParaRPr lang="en-US" dirty="0"/>
          </a:p>
          <a:p>
            <a:pPr marL="0" indent="0" algn="ctr">
              <a:buNone/>
            </a:pPr>
            <a:endParaRPr lang="en-US" dirty="0"/>
          </a:p>
          <a:p>
            <a:pPr marL="0" indent="0" algn="ctr">
              <a:buNone/>
            </a:pPr>
            <a:r>
              <a:rPr lang="en-US" dirty="0"/>
              <a:t>Q =   </a:t>
            </a:r>
            <a:r>
              <a:rPr lang="en-US" u="sng" dirty="0"/>
              <a:t>TFC+TARGET PROFIT</a:t>
            </a:r>
            <a:endParaRPr lang="en-US" dirty="0"/>
          </a:p>
          <a:p>
            <a:pPr marL="0" indent="0" algn="ctr">
              <a:buNone/>
            </a:pPr>
            <a:r>
              <a:rPr lang="en-US" dirty="0"/>
              <a:t>      P-AVC</a:t>
            </a:r>
          </a:p>
          <a:p>
            <a:pPr marL="0" indent="0" algn="ctr">
              <a:buNone/>
            </a:pPr>
            <a:endParaRPr lang="en-US" dirty="0"/>
          </a:p>
        </p:txBody>
      </p:sp>
    </p:spTree>
    <p:extLst>
      <p:ext uri="{BB962C8B-B14F-4D97-AF65-F5344CB8AC3E}">
        <p14:creationId xmlns:p14="http://schemas.microsoft.com/office/powerpoint/2010/main" val="1335478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sz="4400" b="0" dirty="0"/>
              <a:t>HOMEWORK SOLUTIONS</a:t>
            </a:r>
          </a:p>
        </p:txBody>
      </p:sp>
    </p:spTree>
    <p:extLst>
      <p:ext uri="{BB962C8B-B14F-4D97-AF65-F5344CB8AC3E}">
        <p14:creationId xmlns:p14="http://schemas.microsoft.com/office/powerpoint/2010/main" val="2100599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93700" y="579450"/>
            <a:ext cx="7628100" cy="1143000"/>
          </a:xfrm>
          <a:prstGeom prst="rect">
            <a:avLst/>
          </a:prstGeom>
        </p:spPr>
        <p:txBody>
          <a:bodyPr lIns="91425" tIns="91425" rIns="91425" bIns="91425" anchor="b" anchorCtr="0">
            <a:noAutofit/>
          </a:bodyPr>
          <a:lstStyle/>
          <a:p>
            <a:pPr lvl="0" rtl="0">
              <a:spcBef>
                <a:spcPts val="0"/>
              </a:spcBef>
              <a:buNone/>
            </a:pPr>
            <a:r>
              <a:rPr lang="en-CA" sz="6000" dirty="0">
                <a:solidFill>
                  <a:srgbClr val="63727F"/>
                </a:solidFill>
                <a:latin typeface="Helvetica Light" charset="0"/>
                <a:ea typeface="Helvetica Light" charset="0"/>
                <a:cs typeface="Helvetica Light" charset="0"/>
              </a:rPr>
              <a:t>Agenda</a:t>
            </a:r>
            <a:endParaRPr lang="en" sz="6000" dirty="0">
              <a:solidFill>
                <a:srgbClr val="63727F"/>
              </a:solidFill>
              <a:latin typeface="Helvetica Light" charset="0"/>
              <a:ea typeface="Helvetica Light" charset="0"/>
              <a:cs typeface="Helvetica Light" charset="0"/>
            </a:endParaRPr>
          </a:p>
        </p:txBody>
      </p:sp>
      <p:sp>
        <p:nvSpPr>
          <p:cNvPr id="2" name="TextBox 1"/>
          <p:cNvSpPr txBox="1"/>
          <p:nvPr/>
        </p:nvSpPr>
        <p:spPr>
          <a:xfrm>
            <a:off x="893700" y="2085381"/>
            <a:ext cx="5787189" cy="4154984"/>
          </a:xfrm>
          <a:prstGeom prst="rect">
            <a:avLst/>
          </a:prstGeom>
          <a:noFill/>
        </p:spPr>
        <p:txBody>
          <a:bodyPr wrap="square" rtlCol="0">
            <a:spAutoFit/>
          </a:bodyPr>
          <a:lstStyle/>
          <a:p>
            <a:r>
              <a:rPr lang="en-US" sz="2400" dirty="0">
                <a:solidFill>
                  <a:schemeClr val="tx2">
                    <a:lumMod val="25000"/>
                  </a:schemeClr>
                </a:solidFill>
                <a:latin typeface="Helvetica Light" charset="0"/>
                <a:ea typeface="Helvetica Light" charset="0"/>
                <a:cs typeface="Helvetica Light" charset="0"/>
              </a:rPr>
              <a:t>Lecture Review:</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Economic Costs</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Short-Run vs. Long Run</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Average and Marginal Costs</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Economies of Scale</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Economies of Scope</a:t>
            </a:r>
          </a:p>
          <a:p>
            <a:pPr marL="342900" indent="-342900">
              <a:buFont typeface="Arial" charset="0"/>
              <a:buChar char="•"/>
            </a:pPr>
            <a:r>
              <a:rPr lang="en-US" sz="2400" dirty="0">
                <a:solidFill>
                  <a:schemeClr val="tx2">
                    <a:lumMod val="25000"/>
                  </a:schemeClr>
                </a:solidFill>
                <a:latin typeface="Helvetica Light" charset="0"/>
                <a:ea typeface="Helvetica Light" charset="0"/>
                <a:cs typeface="Helvetica Light" charset="0"/>
              </a:rPr>
              <a:t>Breakeven Analysis</a:t>
            </a:r>
          </a:p>
          <a:p>
            <a:endParaRPr lang="en-US" sz="2400" dirty="0">
              <a:solidFill>
                <a:schemeClr val="tx2">
                  <a:lumMod val="25000"/>
                </a:schemeClr>
              </a:solidFill>
              <a:latin typeface="Helvetica Light" charset="0"/>
              <a:ea typeface="Helvetica Light" charset="0"/>
              <a:cs typeface="Helvetica Light" charset="0"/>
            </a:endParaRPr>
          </a:p>
          <a:p>
            <a:r>
              <a:rPr lang="en-US" sz="2400" dirty="0">
                <a:solidFill>
                  <a:schemeClr val="tx2">
                    <a:lumMod val="25000"/>
                  </a:schemeClr>
                </a:solidFill>
                <a:latin typeface="Helvetica Light" charset="0"/>
                <a:ea typeface="Helvetica Light" charset="0"/>
                <a:cs typeface="Helvetica Light" charset="0"/>
              </a:rPr>
              <a:t>Chapter Questions</a:t>
            </a:r>
          </a:p>
          <a:p>
            <a:pPr marL="342900" indent="-342900">
              <a:buFont typeface="+mj-lt"/>
              <a:buAutoNum type="arabicPeriod"/>
            </a:pPr>
            <a:endParaRPr lang="en-US" sz="2400" dirty="0">
              <a:solidFill>
                <a:schemeClr val="tx2">
                  <a:lumMod val="25000"/>
                </a:schemeClr>
              </a:solidFill>
              <a:latin typeface="Helvetica Light" charset="0"/>
              <a:ea typeface="Helvetica Light" charset="0"/>
              <a:cs typeface="Helvetica Light" charset="0"/>
            </a:endParaRPr>
          </a:p>
          <a:p>
            <a:pPr marL="342900" indent="-342900">
              <a:buAutoNum type="arabicPeriod"/>
            </a:pPr>
            <a:endParaRPr lang="en-US" sz="2400" dirty="0">
              <a:solidFill>
                <a:schemeClr val="tx2">
                  <a:lumMod val="25000"/>
                </a:schemeClr>
              </a:solidFill>
              <a:latin typeface="Helvetica Light" charset="0"/>
              <a:ea typeface="Helvetica Light" charset="0"/>
              <a:cs typeface="Helvetica Light" charset="0"/>
            </a:endParaRPr>
          </a:p>
        </p:txBody>
      </p:sp>
      <p:grpSp>
        <p:nvGrpSpPr>
          <p:cNvPr id="9" name="Shape 572"/>
          <p:cNvGrpSpPr/>
          <p:nvPr/>
        </p:nvGrpSpPr>
        <p:grpSpPr>
          <a:xfrm>
            <a:off x="4251593" y="2658979"/>
            <a:ext cx="3424554" cy="2974953"/>
            <a:chOff x="5241175" y="4959100"/>
            <a:chExt cx="539775" cy="517775"/>
          </a:xfrm>
        </p:grpSpPr>
        <p:sp>
          <p:nvSpPr>
            <p:cNvPr id="10" name="Shape 573"/>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lIns="91425" tIns="91425" rIns="91425" bIns="91425" anchor="ctr" anchorCtr="0">
              <a:noAutofit/>
            </a:bodyPr>
            <a:lstStyle/>
            <a:p>
              <a:pPr lvl="0">
                <a:spcBef>
                  <a:spcPts val="0"/>
                </a:spcBef>
                <a:buNone/>
              </a:pPr>
              <a:endParaRPr>
                <a:solidFill>
                  <a:schemeClr val="tx2">
                    <a:lumMod val="25000"/>
                  </a:schemeClr>
                </a:solidFill>
              </a:endParaRPr>
            </a:p>
          </p:txBody>
        </p:sp>
        <p:sp>
          <p:nvSpPr>
            <p:cNvPr id="12" name="Shape 575"/>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lIns="91425" tIns="91425" rIns="91425" bIns="91425" anchor="ctr" anchorCtr="0">
              <a:noAutofit/>
            </a:bodyPr>
            <a:lstStyle/>
            <a:p>
              <a:pPr lvl="0">
                <a:spcBef>
                  <a:spcPts val="0"/>
                </a:spcBef>
                <a:buNone/>
              </a:pPr>
              <a:endParaRPr>
                <a:solidFill>
                  <a:schemeClr val="tx2">
                    <a:lumMod val="25000"/>
                  </a:schemeClr>
                </a:solidFill>
              </a:endParaRPr>
            </a:p>
          </p:txBody>
        </p:sp>
        <p:sp>
          <p:nvSpPr>
            <p:cNvPr id="13" name="Shape 576"/>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lIns="91425" tIns="91425" rIns="91425" bIns="91425" anchor="ctr" anchorCtr="0">
              <a:noAutofit/>
            </a:bodyPr>
            <a:lstStyle/>
            <a:p>
              <a:pPr lvl="0">
                <a:spcBef>
                  <a:spcPts val="0"/>
                </a:spcBef>
                <a:buNone/>
              </a:pPr>
              <a:endParaRPr>
                <a:solidFill>
                  <a:schemeClr val="tx2">
                    <a:lumMod val="25000"/>
                  </a:schemeClr>
                </a:solidFill>
              </a:endParaRPr>
            </a:p>
          </p:txBody>
        </p:sp>
        <p:sp>
          <p:nvSpPr>
            <p:cNvPr id="14" name="Shape 577"/>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lIns="91425" tIns="91425" rIns="91425" bIns="91425" anchor="ctr" anchorCtr="0">
              <a:noAutofit/>
            </a:bodyPr>
            <a:lstStyle/>
            <a:p>
              <a:pPr lvl="0">
                <a:spcBef>
                  <a:spcPts val="0"/>
                </a:spcBef>
                <a:buNone/>
              </a:pPr>
              <a:endParaRPr>
                <a:solidFill>
                  <a:schemeClr val="tx2">
                    <a:lumMod val="25000"/>
                  </a:schemeClr>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0"/>
            <a:ext cx="6462600" cy="1143000"/>
          </a:xfrm>
        </p:spPr>
        <p:txBody>
          <a:bodyPr/>
          <a:lstStyle/>
          <a:p>
            <a:r>
              <a:rPr lang="en-US" dirty="0"/>
              <a:t>QUESTION 1</a:t>
            </a:r>
          </a:p>
        </p:txBody>
      </p:sp>
      <p:sp>
        <p:nvSpPr>
          <p:cNvPr id="3" name="Text Placeholder 2"/>
          <p:cNvSpPr>
            <a:spLocks noGrp="1"/>
          </p:cNvSpPr>
          <p:nvPr>
            <p:ph type="body" idx="1"/>
          </p:nvPr>
        </p:nvSpPr>
        <p:spPr>
          <a:xfrm>
            <a:off x="893700" y="1143000"/>
            <a:ext cx="7287774" cy="4736399"/>
          </a:xfrm>
        </p:spPr>
        <p:txBody>
          <a:bodyPr/>
          <a:lstStyle/>
          <a:p>
            <a:pPr marL="0" indent="0">
              <a:buNone/>
            </a:pPr>
            <a:r>
              <a:rPr lang="en-CA" sz="2000" dirty="0"/>
              <a:t>Costs for producing steel with different technologies: </a:t>
            </a:r>
          </a:p>
          <a:p>
            <a:pPr marL="457200" indent="-457200">
              <a:buAutoNum type="arabicParenBoth"/>
            </a:pPr>
            <a:r>
              <a:rPr lang="en-CA" sz="2000" dirty="0"/>
              <a:t>coke, blast furnace, basic oxygen furnace, ingots, and finishing mills; </a:t>
            </a:r>
          </a:p>
          <a:p>
            <a:pPr marL="457200" indent="-457200">
              <a:buAutoNum type="arabicParenBoth"/>
            </a:pPr>
            <a:r>
              <a:rPr lang="en-CA" sz="2000" dirty="0"/>
              <a:t>coke, blast furnace, basic oxygen furnace, continuous casting, and finishing mills; </a:t>
            </a:r>
          </a:p>
          <a:p>
            <a:pPr marL="457200" indent="-457200">
              <a:buAutoNum type="arabicParenBoth"/>
            </a:pPr>
            <a:r>
              <a:rPr lang="en-CA" sz="2000" dirty="0"/>
              <a:t>steel scrap, electric arc furnace, continuous casting and finishing mills. </a:t>
            </a:r>
          </a:p>
          <a:p>
            <a:pPr>
              <a:buNone/>
            </a:pPr>
            <a:r>
              <a:rPr lang="en-CA" sz="2000" dirty="0"/>
              <a:t>Estimated average cost per ton are as follows:</a:t>
            </a:r>
          </a:p>
          <a:p>
            <a:pPr marL="0" indent="0">
              <a:buNone/>
            </a:pPr>
            <a:endParaRPr lang="en-US" sz="2000" dirty="0"/>
          </a:p>
        </p:txBody>
      </p:sp>
      <p:graphicFrame>
        <p:nvGraphicFramePr>
          <p:cNvPr id="4" name="Table 3"/>
          <p:cNvGraphicFramePr>
            <a:graphicFrameLocks noGrp="1"/>
          </p:cNvGraphicFramePr>
          <p:nvPr>
            <p:extLst>
              <p:ext uri="{D42A27DB-BD31-4B8C-83A1-F6EECF244321}">
                <p14:modId xmlns:p14="http://schemas.microsoft.com/office/powerpoint/2010/main" val="1375515532"/>
              </p:ext>
            </p:extLst>
          </p:nvPr>
        </p:nvGraphicFramePr>
        <p:xfrm>
          <a:off x="1564107" y="3765884"/>
          <a:ext cx="6328608" cy="2887581"/>
        </p:xfrm>
        <a:graphic>
          <a:graphicData uri="http://schemas.openxmlformats.org/drawingml/2006/table">
            <a:tbl>
              <a:tblPr firstRow="1" bandRow="1">
                <a:tableStyleId>{00A15C55-8517-42AA-B614-E9B94910E393}</a:tableStyleId>
              </a:tblPr>
              <a:tblGrid>
                <a:gridCol w="1582152">
                  <a:extLst>
                    <a:ext uri="{9D8B030D-6E8A-4147-A177-3AD203B41FA5}">
                      <a16:colId xmlns:a16="http://schemas.microsoft.com/office/drawing/2014/main" xmlns="" val="20000"/>
                    </a:ext>
                  </a:extLst>
                </a:gridCol>
                <a:gridCol w="1582152">
                  <a:extLst>
                    <a:ext uri="{9D8B030D-6E8A-4147-A177-3AD203B41FA5}">
                      <a16:colId xmlns:a16="http://schemas.microsoft.com/office/drawing/2014/main" xmlns="" val="20001"/>
                    </a:ext>
                  </a:extLst>
                </a:gridCol>
                <a:gridCol w="1582152">
                  <a:extLst>
                    <a:ext uri="{9D8B030D-6E8A-4147-A177-3AD203B41FA5}">
                      <a16:colId xmlns:a16="http://schemas.microsoft.com/office/drawing/2014/main" xmlns="" val="20002"/>
                    </a:ext>
                  </a:extLst>
                </a:gridCol>
                <a:gridCol w="1582152">
                  <a:extLst>
                    <a:ext uri="{9D8B030D-6E8A-4147-A177-3AD203B41FA5}">
                      <a16:colId xmlns:a16="http://schemas.microsoft.com/office/drawing/2014/main" xmlns="" val="20003"/>
                    </a:ext>
                  </a:extLst>
                </a:gridCol>
              </a:tblGrid>
              <a:tr h="363249">
                <a:tc>
                  <a:txBody>
                    <a:bodyPr/>
                    <a:lstStyle/>
                    <a:p>
                      <a:r>
                        <a:rPr lang="en-CA" dirty="0"/>
                        <a:t>Cost Category</a:t>
                      </a:r>
                      <a:endParaRPr lang="en-US" dirty="0"/>
                    </a:p>
                  </a:txBody>
                  <a:tcPr/>
                </a:tc>
                <a:tc>
                  <a:txBody>
                    <a:bodyPr/>
                    <a:lstStyle/>
                    <a:p>
                      <a:r>
                        <a:rPr lang="en-CA" dirty="0"/>
                        <a:t>Technology 1</a:t>
                      </a:r>
                      <a:endParaRPr lang="en-US" dirty="0"/>
                    </a:p>
                  </a:txBody>
                  <a:tcPr/>
                </a:tc>
                <a:tc>
                  <a:txBody>
                    <a:bodyPr/>
                    <a:lstStyle/>
                    <a:p>
                      <a:r>
                        <a:rPr lang="en-CA" dirty="0"/>
                        <a:t>Technology 2</a:t>
                      </a:r>
                      <a:endParaRPr lang="en-US" dirty="0"/>
                    </a:p>
                  </a:txBody>
                  <a:tcPr/>
                </a:tc>
                <a:tc>
                  <a:txBody>
                    <a:bodyPr/>
                    <a:lstStyle/>
                    <a:p>
                      <a:r>
                        <a:rPr lang="en-CA" dirty="0"/>
                        <a:t>Technology 3</a:t>
                      </a:r>
                      <a:endParaRPr lang="en-US" dirty="0"/>
                    </a:p>
                  </a:txBody>
                  <a:tcPr/>
                </a:tc>
                <a:extLst>
                  <a:ext uri="{0D108BD9-81ED-4DB2-BD59-A6C34878D82A}">
                    <a16:rowId xmlns:a16="http://schemas.microsoft.com/office/drawing/2014/main" xmlns="" val="10000"/>
                  </a:ext>
                </a:extLst>
              </a:tr>
              <a:tr h="647792">
                <a:tc>
                  <a:txBody>
                    <a:bodyPr/>
                    <a:lstStyle/>
                    <a:p>
                      <a:r>
                        <a:rPr lang="en-CA" dirty="0"/>
                        <a:t>Process materials</a:t>
                      </a:r>
                      <a:endParaRPr lang="en-US" dirty="0"/>
                    </a:p>
                  </a:txBody>
                  <a:tcPr/>
                </a:tc>
                <a:tc>
                  <a:txBody>
                    <a:bodyPr/>
                    <a:lstStyle/>
                    <a:p>
                      <a:r>
                        <a:rPr lang="en-CA" dirty="0"/>
                        <a:t>$148.34</a:t>
                      </a:r>
                      <a:endParaRPr lang="en-US" dirty="0"/>
                    </a:p>
                  </a:txBody>
                  <a:tcPr/>
                </a:tc>
                <a:tc>
                  <a:txBody>
                    <a:bodyPr/>
                    <a:lstStyle/>
                    <a:p>
                      <a:r>
                        <a:rPr lang="en-CA" dirty="0"/>
                        <a:t>$136.19</a:t>
                      </a:r>
                      <a:endParaRPr lang="en-US" dirty="0"/>
                    </a:p>
                  </a:txBody>
                  <a:tcPr/>
                </a:tc>
                <a:tc>
                  <a:txBody>
                    <a:bodyPr/>
                    <a:lstStyle/>
                    <a:p>
                      <a:r>
                        <a:rPr lang="en-CA" dirty="0"/>
                        <a:t>$122.78</a:t>
                      </a:r>
                      <a:endParaRPr lang="en-US" dirty="0"/>
                    </a:p>
                  </a:txBody>
                  <a:tcPr/>
                </a:tc>
                <a:extLst>
                  <a:ext uri="{0D108BD9-81ED-4DB2-BD59-A6C34878D82A}">
                    <a16:rowId xmlns:a16="http://schemas.microsoft.com/office/drawing/2014/main" xmlns="" val="10001"/>
                  </a:ext>
                </a:extLst>
              </a:tr>
              <a:tr h="375308">
                <a:tc>
                  <a:txBody>
                    <a:bodyPr/>
                    <a:lstStyle/>
                    <a:p>
                      <a:r>
                        <a:rPr lang="en-CA" dirty="0"/>
                        <a:t>Energy</a:t>
                      </a:r>
                      <a:endParaRPr lang="en-US" dirty="0"/>
                    </a:p>
                  </a:txBody>
                  <a:tcPr/>
                </a:tc>
                <a:tc>
                  <a:txBody>
                    <a:bodyPr/>
                    <a:lstStyle/>
                    <a:p>
                      <a:r>
                        <a:rPr lang="en-CA" dirty="0"/>
                        <a:t>21.15</a:t>
                      </a:r>
                      <a:endParaRPr lang="en-US" dirty="0"/>
                    </a:p>
                  </a:txBody>
                  <a:tcPr/>
                </a:tc>
                <a:tc>
                  <a:txBody>
                    <a:bodyPr/>
                    <a:lstStyle/>
                    <a:p>
                      <a:r>
                        <a:rPr lang="en-CA" dirty="0"/>
                        <a:t>15.98</a:t>
                      </a:r>
                      <a:endParaRPr lang="en-US" dirty="0"/>
                    </a:p>
                  </a:txBody>
                  <a:tcPr/>
                </a:tc>
                <a:tc>
                  <a:txBody>
                    <a:bodyPr/>
                    <a:lstStyle/>
                    <a:p>
                      <a:r>
                        <a:rPr lang="en-CA" dirty="0"/>
                        <a:t>41.58</a:t>
                      </a:r>
                      <a:endParaRPr lang="en-US" dirty="0"/>
                    </a:p>
                  </a:txBody>
                  <a:tcPr/>
                </a:tc>
                <a:extLst>
                  <a:ext uri="{0D108BD9-81ED-4DB2-BD59-A6C34878D82A}">
                    <a16:rowId xmlns:a16="http://schemas.microsoft.com/office/drawing/2014/main" xmlns="" val="10002"/>
                  </a:ext>
                </a:extLst>
              </a:tr>
              <a:tr h="375308">
                <a:tc>
                  <a:txBody>
                    <a:bodyPr/>
                    <a:lstStyle/>
                    <a:p>
                      <a:r>
                        <a:rPr lang="en-CA" dirty="0"/>
                        <a:t>Direct</a:t>
                      </a:r>
                      <a:r>
                        <a:rPr lang="en-CA" baseline="0" dirty="0"/>
                        <a:t> Labor</a:t>
                      </a:r>
                      <a:endParaRPr lang="en-US" dirty="0"/>
                    </a:p>
                  </a:txBody>
                  <a:tcPr/>
                </a:tc>
                <a:tc>
                  <a:txBody>
                    <a:bodyPr/>
                    <a:lstStyle/>
                    <a:p>
                      <a:r>
                        <a:rPr lang="en-CA" dirty="0"/>
                        <a:t>83.43</a:t>
                      </a:r>
                      <a:endParaRPr lang="en-US" dirty="0"/>
                    </a:p>
                  </a:txBody>
                  <a:tcPr/>
                </a:tc>
                <a:tc>
                  <a:txBody>
                    <a:bodyPr/>
                    <a:lstStyle/>
                    <a:p>
                      <a:r>
                        <a:rPr lang="en-CA" dirty="0"/>
                        <a:t>75.09</a:t>
                      </a:r>
                      <a:endParaRPr lang="en-US" dirty="0"/>
                    </a:p>
                  </a:txBody>
                  <a:tcPr/>
                </a:tc>
                <a:tc>
                  <a:txBody>
                    <a:bodyPr/>
                    <a:lstStyle/>
                    <a:p>
                      <a:r>
                        <a:rPr lang="en-CA" dirty="0"/>
                        <a:t>67.43</a:t>
                      </a:r>
                      <a:endParaRPr lang="en-US" dirty="0"/>
                    </a:p>
                  </a:txBody>
                  <a:tcPr/>
                </a:tc>
                <a:extLst>
                  <a:ext uri="{0D108BD9-81ED-4DB2-BD59-A6C34878D82A}">
                    <a16:rowId xmlns:a16="http://schemas.microsoft.com/office/drawing/2014/main" xmlns="" val="10003"/>
                  </a:ext>
                </a:extLst>
              </a:tr>
              <a:tr h="375308">
                <a:tc>
                  <a:txBody>
                    <a:bodyPr/>
                    <a:lstStyle/>
                    <a:p>
                      <a:r>
                        <a:rPr lang="en-CA" dirty="0"/>
                        <a:t>Capital</a:t>
                      </a:r>
                      <a:endParaRPr lang="en-US" dirty="0"/>
                    </a:p>
                  </a:txBody>
                  <a:tcPr/>
                </a:tc>
                <a:tc>
                  <a:txBody>
                    <a:bodyPr/>
                    <a:lstStyle/>
                    <a:p>
                      <a:r>
                        <a:rPr lang="en-CA" dirty="0"/>
                        <a:t>102.06</a:t>
                      </a:r>
                      <a:endParaRPr lang="en-US" dirty="0"/>
                    </a:p>
                  </a:txBody>
                  <a:tcPr/>
                </a:tc>
                <a:tc>
                  <a:txBody>
                    <a:bodyPr/>
                    <a:lstStyle/>
                    <a:p>
                      <a:r>
                        <a:rPr lang="en-CA" dirty="0"/>
                        <a:t>99.93</a:t>
                      </a:r>
                      <a:endParaRPr lang="en-US" dirty="0"/>
                    </a:p>
                  </a:txBody>
                  <a:tcPr/>
                </a:tc>
                <a:tc>
                  <a:txBody>
                    <a:bodyPr/>
                    <a:lstStyle/>
                    <a:p>
                      <a:r>
                        <a:rPr lang="en-CA" dirty="0"/>
                        <a:t>54.08</a:t>
                      </a:r>
                      <a:endParaRPr lang="en-US" dirty="0"/>
                    </a:p>
                  </a:txBody>
                  <a:tcPr/>
                </a:tc>
                <a:extLst>
                  <a:ext uri="{0D108BD9-81ED-4DB2-BD59-A6C34878D82A}">
                    <a16:rowId xmlns:a16="http://schemas.microsoft.com/office/drawing/2014/main" xmlns="" val="10004"/>
                  </a:ext>
                </a:extLst>
              </a:tr>
              <a:tr h="375308">
                <a:tc>
                  <a:txBody>
                    <a:bodyPr/>
                    <a:lstStyle/>
                    <a:p>
                      <a:r>
                        <a:rPr lang="en-CA" dirty="0"/>
                        <a:t>Other</a:t>
                      </a:r>
                      <a:endParaRPr lang="en-US" dirty="0"/>
                    </a:p>
                  </a:txBody>
                  <a:tcPr/>
                </a:tc>
                <a:tc>
                  <a:txBody>
                    <a:bodyPr/>
                    <a:lstStyle/>
                    <a:p>
                      <a:r>
                        <a:rPr lang="en-CA" dirty="0"/>
                        <a:t>46.74</a:t>
                      </a:r>
                      <a:endParaRPr lang="en-US" dirty="0"/>
                    </a:p>
                  </a:txBody>
                  <a:tcPr/>
                </a:tc>
                <a:tc>
                  <a:txBody>
                    <a:bodyPr/>
                    <a:lstStyle/>
                    <a:p>
                      <a:r>
                        <a:rPr lang="en-CA" dirty="0"/>
                        <a:t>41.67</a:t>
                      </a:r>
                      <a:endParaRPr lang="en-US" dirty="0"/>
                    </a:p>
                  </a:txBody>
                  <a:tcPr/>
                </a:tc>
                <a:tc>
                  <a:txBody>
                    <a:bodyPr/>
                    <a:lstStyle/>
                    <a:p>
                      <a:r>
                        <a:rPr lang="en-CA" dirty="0"/>
                        <a:t>24.47</a:t>
                      </a:r>
                      <a:endParaRPr lang="en-US" dirty="0"/>
                    </a:p>
                  </a:txBody>
                  <a:tcPr/>
                </a:tc>
                <a:extLst>
                  <a:ext uri="{0D108BD9-81ED-4DB2-BD59-A6C34878D82A}">
                    <a16:rowId xmlns:a16="http://schemas.microsoft.com/office/drawing/2014/main" xmlns="" val="10005"/>
                  </a:ext>
                </a:extLst>
              </a:tr>
              <a:tr h="375308">
                <a:tc>
                  <a:txBody>
                    <a:bodyPr/>
                    <a:lstStyle/>
                    <a:p>
                      <a:r>
                        <a:rPr lang="en-CA" dirty="0"/>
                        <a:t>Total</a:t>
                      </a:r>
                      <a:endParaRPr lang="en-US" b="1" dirty="0"/>
                    </a:p>
                  </a:txBody>
                  <a:tcPr/>
                </a:tc>
                <a:tc>
                  <a:txBody>
                    <a:bodyPr/>
                    <a:lstStyle/>
                    <a:p>
                      <a:r>
                        <a:rPr lang="en-CA" dirty="0"/>
                        <a:t>401.72</a:t>
                      </a:r>
                      <a:endParaRPr lang="en-US" b="1" dirty="0"/>
                    </a:p>
                  </a:txBody>
                  <a:tcPr/>
                </a:tc>
                <a:tc>
                  <a:txBody>
                    <a:bodyPr/>
                    <a:lstStyle/>
                    <a:p>
                      <a:r>
                        <a:rPr lang="en-CA" dirty="0"/>
                        <a:t>368.86</a:t>
                      </a:r>
                      <a:endParaRPr lang="en-US" b="1" dirty="0"/>
                    </a:p>
                  </a:txBody>
                  <a:tcPr/>
                </a:tc>
                <a:tc>
                  <a:txBody>
                    <a:bodyPr/>
                    <a:lstStyle/>
                    <a:p>
                      <a:r>
                        <a:rPr lang="en-CA" dirty="0"/>
                        <a:t>310.34</a:t>
                      </a:r>
                      <a:endParaRPr lang="en-US" b="1" dirty="0"/>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027598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Text Placeholder 2"/>
          <p:cNvSpPr>
            <a:spLocks noGrp="1"/>
          </p:cNvSpPr>
          <p:nvPr>
            <p:ph type="body" idx="1"/>
          </p:nvPr>
        </p:nvSpPr>
        <p:spPr>
          <a:xfrm>
            <a:off x="893700" y="1417650"/>
            <a:ext cx="7335900" cy="5150199"/>
          </a:xfrm>
        </p:spPr>
        <p:txBody>
          <a:bodyPr/>
          <a:lstStyle/>
          <a:p>
            <a:pPr marL="514350" indent="-514350">
              <a:buAutoNum type="alphaLcParenR"/>
            </a:pPr>
            <a:r>
              <a:rPr lang="en-CA" dirty="0"/>
              <a:t>The MIT report concludes that “unless significant changes occur in other technologies, Technology 3 will dominate the domestic production.” Why?</a:t>
            </a:r>
          </a:p>
          <a:p>
            <a:pPr marL="514350" indent="-514350">
              <a:buAutoNum type="alphaLcParenR"/>
            </a:pPr>
            <a:endParaRPr lang="en-CA" dirty="0"/>
          </a:p>
          <a:p>
            <a:pPr marL="514350" indent="-514350">
              <a:buFont typeface="Arial" pitchFamily="34" charset="0"/>
              <a:buAutoNum type="alphaLcParenR"/>
            </a:pPr>
            <a:r>
              <a:rPr lang="en-CA" dirty="0"/>
              <a:t>At the same time, the report notes that the price of scrap (which is used in this route) “could increase as electric furnace production expands because of the increased demand.” Why is this relevant?</a:t>
            </a:r>
          </a:p>
          <a:p>
            <a:endParaRPr lang="en-US" dirty="0"/>
          </a:p>
        </p:txBody>
      </p:sp>
    </p:spTree>
    <p:extLst>
      <p:ext uri="{BB962C8B-B14F-4D97-AF65-F5344CB8AC3E}">
        <p14:creationId xmlns:p14="http://schemas.microsoft.com/office/powerpoint/2010/main" val="460750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a:t>
            </a:r>
          </a:p>
        </p:txBody>
      </p:sp>
      <p:sp>
        <p:nvSpPr>
          <p:cNvPr id="3" name="Text Placeholder 2"/>
          <p:cNvSpPr>
            <a:spLocks noGrp="1"/>
          </p:cNvSpPr>
          <p:nvPr>
            <p:ph type="body" idx="1"/>
          </p:nvPr>
        </p:nvSpPr>
        <p:spPr>
          <a:xfrm>
            <a:off x="893699" y="1417650"/>
            <a:ext cx="7769037" cy="5150199"/>
          </a:xfrm>
        </p:spPr>
        <p:txBody>
          <a:bodyPr/>
          <a:lstStyle/>
          <a:p>
            <a:pPr marL="457200" indent="-457200">
              <a:buAutoNum type="alphaLcParenR"/>
            </a:pPr>
            <a:r>
              <a:rPr lang="en-US" dirty="0"/>
              <a:t>Looking at Technology 3’s average cost per ton, it is the cheapest technology available</a:t>
            </a:r>
          </a:p>
          <a:p>
            <a:pPr marL="457200" indent="-457200">
              <a:buAutoNum type="alphaLcParenR"/>
            </a:pPr>
            <a:endParaRPr lang="en-US" dirty="0"/>
          </a:p>
          <a:p>
            <a:pPr marL="457200" indent="-457200">
              <a:buAutoNum type="alphaLcParenR"/>
            </a:pPr>
            <a:r>
              <a:rPr lang="en-US" sz="2400" dirty="0"/>
              <a:t>If the price of scrap, used in Technology 3, increases, then input costs for that technology will increase</a:t>
            </a:r>
            <a:r>
              <a:rPr lang="en-US" dirty="0"/>
              <a:t> which leads to an </a:t>
            </a:r>
            <a:r>
              <a:rPr lang="en-US" sz="2400" dirty="0"/>
              <a:t>increased average </a:t>
            </a:r>
            <a:r>
              <a:rPr lang="en-US" dirty="0"/>
              <a:t>cost per ton which could potentially make producing steel with technology 3 more expensive on an average cost per ton basis than technology 1 or 2</a:t>
            </a:r>
            <a:endParaRPr lang="en-US" sz="2400" dirty="0"/>
          </a:p>
          <a:p>
            <a:pPr>
              <a:buNone/>
            </a:pPr>
            <a:endParaRPr lang="en-US" sz="2400" dirty="0"/>
          </a:p>
          <a:p>
            <a:pPr>
              <a:buNone/>
            </a:pPr>
            <a:endParaRPr lang="en-US" sz="2400" dirty="0"/>
          </a:p>
        </p:txBody>
      </p:sp>
    </p:spTree>
    <p:extLst>
      <p:ext uri="{BB962C8B-B14F-4D97-AF65-F5344CB8AC3E}">
        <p14:creationId xmlns:p14="http://schemas.microsoft.com/office/powerpoint/2010/main" val="266062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Text Placeholder 2"/>
          <p:cNvSpPr>
            <a:spLocks noGrp="1"/>
          </p:cNvSpPr>
          <p:nvPr>
            <p:ph type="body" idx="1"/>
          </p:nvPr>
        </p:nvSpPr>
        <p:spPr>
          <a:xfrm>
            <a:off x="893700" y="1417650"/>
            <a:ext cx="7384026" cy="5150199"/>
          </a:xfrm>
        </p:spPr>
        <p:txBody>
          <a:bodyPr/>
          <a:lstStyle/>
          <a:p>
            <a:pPr>
              <a:buNone/>
            </a:pPr>
            <a:r>
              <a:rPr lang="en-CA" dirty="0"/>
              <a:t>c) The report also concludes that regardless of which of these technologies is used, cost per ton is about 25 to 30 % higher if wages are $26 per hour rather than $2 per hour. What does this imply about the competitiveness of U.S. steel producers relative to producers in other countries that pay wages far below U.S. levels?</a:t>
            </a:r>
          </a:p>
          <a:p>
            <a:pPr>
              <a:buNone/>
            </a:pPr>
            <a:endParaRPr lang="en-US" dirty="0"/>
          </a:p>
        </p:txBody>
      </p:sp>
    </p:spTree>
    <p:extLst>
      <p:ext uri="{BB962C8B-B14F-4D97-AF65-F5344CB8AC3E}">
        <p14:creationId xmlns:p14="http://schemas.microsoft.com/office/powerpoint/2010/main" val="355579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a:t>
            </a:r>
          </a:p>
        </p:txBody>
      </p:sp>
      <p:sp>
        <p:nvSpPr>
          <p:cNvPr id="3" name="Text Placeholder 2"/>
          <p:cNvSpPr>
            <a:spLocks noGrp="1"/>
          </p:cNvSpPr>
          <p:nvPr>
            <p:ph type="body" idx="1"/>
          </p:nvPr>
        </p:nvSpPr>
        <p:spPr>
          <a:xfrm>
            <a:off x="893699" y="1417650"/>
            <a:ext cx="7769037" cy="5150199"/>
          </a:xfrm>
        </p:spPr>
        <p:txBody>
          <a:bodyPr/>
          <a:lstStyle/>
          <a:p>
            <a:pPr marL="0" indent="0">
              <a:buNone/>
            </a:pPr>
            <a:r>
              <a:rPr lang="en-CA" dirty="0">
                <a:solidFill>
                  <a:schemeClr val="bg2"/>
                </a:solidFill>
              </a:rPr>
              <a:t>c) It suggests that U.S. steel companies may have a hard time competing with steel producers in low-wage countries due to the cost advantages (and therefore likely lower prices) that the low-wage countries have.</a:t>
            </a:r>
            <a:endParaRPr lang="en-US" dirty="0">
              <a:solidFill>
                <a:schemeClr val="bg2"/>
              </a:solidFill>
            </a:endParaRPr>
          </a:p>
          <a:p>
            <a:pPr>
              <a:buNone/>
            </a:pPr>
            <a:endParaRPr lang="en-US" sz="2400" dirty="0">
              <a:solidFill>
                <a:schemeClr val="bg2"/>
              </a:solidFill>
            </a:endParaRPr>
          </a:p>
          <a:p>
            <a:pPr>
              <a:buNone/>
            </a:pPr>
            <a:endParaRPr lang="en-US" sz="2400" dirty="0">
              <a:solidFill>
                <a:schemeClr val="bg2"/>
              </a:solidFill>
            </a:endParaRPr>
          </a:p>
        </p:txBody>
      </p:sp>
    </p:spTree>
    <p:extLst>
      <p:ext uri="{BB962C8B-B14F-4D97-AF65-F5344CB8AC3E}">
        <p14:creationId xmlns:p14="http://schemas.microsoft.com/office/powerpoint/2010/main" val="148256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a:t>
            </a:r>
          </a:p>
        </p:txBody>
      </p:sp>
      <p:sp>
        <p:nvSpPr>
          <p:cNvPr id="3" name="Text Placeholder 2"/>
          <p:cNvSpPr>
            <a:spLocks noGrp="1"/>
          </p:cNvSpPr>
          <p:nvPr>
            <p:ph type="body" idx="1"/>
          </p:nvPr>
        </p:nvSpPr>
        <p:spPr>
          <a:xfrm>
            <a:off x="893700" y="1417650"/>
            <a:ext cx="7384026" cy="5150199"/>
          </a:xfrm>
        </p:spPr>
        <p:txBody>
          <a:bodyPr/>
          <a:lstStyle/>
          <a:p>
            <a:pPr marL="0" indent="0">
              <a:buNone/>
            </a:pPr>
            <a:r>
              <a:rPr lang="en-CA" dirty="0"/>
              <a:t>d) If these cost figures are long-run average costs, under what circumstances would they also equal long-run marginal costs?</a:t>
            </a:r>
          </a:p>
        </p:txBody>
      </p:sp>
    </p:spTree>
    <p:extLst>
      <p:ext uri="{BB962C8B-B14F-4D97-AF65-F5344CB8AC3E}">
        <p14:creationId xmlns:p14="http://schemas.microsoft.com/office/powerpoint/2010/main" val="299418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a:t>
            </a:r>
          </a:p>
        </p:txBody>
      </p:sp>
      <p:sp>
        <p:nvSpPr>
          <p:cNvPr id="3" name="Text Placeholder 2"/>
          <p:cNvSpPr>
            <a:spLocks noGrp="1"/>
          </p:cNvSpPr>
          <p:nvPr>
            <p:ph type="body" idx="1"/>
          </p:nvPr>
        </p:nvSpPr>
        <p:spPr>
          <a:xfrm>
            <a:off x="893699" y="1417650"/>
            <a:ext cx="7769037" cy="5150199"/>
          </a:xfrm>
        </p:spPr>
        <p:txBody>
          <a:bodyPr/>
          <a:lstStyle/>
          <a:p>
            <a:pPr>
              <a:buNone/>
            </a:pPr>
            <a:r>
              <a:rPr lang="en-US" dirty="0">
                <a:solidFill>
                  <a:schemeClr val="bg2"/>
                </a:solidFill>
              </a:rPr>
              <a:t>d) The long run average costs would equal long run marginal costs if the steel producers produce the level of output where long-run average cost is minimized. </a:t>
            </a:r>
          </a:p>
          <a:p>
            <a:pPr>
              <a:buNone/>
            </a:pPr>
            <a:endParaRPr lang="en-US" dirty="0">
              <a:solidFill>
                <a:schemeClr val="bg2"/>
              </a:solidFill>
            </a:endParaRPr>
          </a:p>
          <a:p>
            <a:pPr>
              <a:buNone/>
            </a:pPr>
            <a:r>
              <a:rPr lang="en-US" dirty="0">
                <a:solidFill>
                  <a:schemeClr val="bg2"/>
                </a:solidFill>
              </a:rPr>
              <a:t>In other words, if these are the minimum long-run average cost for each technology, then each average cost will equal the long-run marginal cost of each technology</a:t>
            </a:r>
            <a:endParaRPr lang="en-US" sz="2400" dirty="0">
              <a:solidFill>
                <a:schemeClr val="bg2"/>
              </a:solidFill>
            </a:endParaRPr>
          </a:p>
          <a:p>
            <a:pPr>
              <a:buNone/>
            </a:pPr>
            <a:endParaRPr lang="en-US" sz="2400" dirty="0">
              <a:solidFill>
                <a:schemeClr val="bg2"/>
              </a:solidFill>
            </a:endParaRPr>
          </a:p>
        </p:txBody>
      </p:sp>
    </p:spTree>
    <p:extLst>
      <p:ext uri="{BB962C8B-B14F-4D97-AF65-F5344CB8AC3E}">
        <p14:creationId xmlns:p14="http://schemas.microsoft.com/office/powerpoint/2010/main" val="775956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168442"/>
            <a:ext cx="6462600" cy="1143000"/>
          </a:xfrm>
        </p:spPr>
        <p:txBody>
          <a:bodyPr/>
          <a:lstStyle/>
          <a:p>
            <a:r>
              <a:rPr lang="en-US" dirty="0"/>
              <a:t>QUESTION 2</a:t>
            </a:r>
          </a:p>
        </p:txBody>
      </p:sp>
      <p:sp>
        <p:nvSpPr>
          <p:cNvPr id="3" name="Text Placeholder 2"/>
          <p:cNvSpPr>
            <a:spLocks noGrp="1"/>
          </p:cNvSpPr>
          <p:nvPr>
            <p:ph type="body" idx="1"/>
          </p:nvPr>
        </p:nvSpPr>
        <p:spPr>
          <a:xfrm>
            <a:off x="893700" y="1311442"/>
            <a:ext cx="7528404" cy="5256408"/>
          </a:xfrm>
        </p:spPr>
        <p:txBody>
          <a:bodyPr/>
          <a:lstStyle/>
          <a:p>
            <a:pPr marL="0" indent="0">
              <a:buNone/>
            </a:pPr>
            <a:r>
              <a:rPr lang="en-CA" dirty="0"/>
              <a:t>There are three type of plants to make a particular electronic device. </a:t>
            </a:r>
          </a:p>
          <a:p>
            <a:pPr marL="0" indent="0">
              <a:buNone/>
            </a:pPr>
            <a:endParaRPr lang="en-CA" dirty="0"/>
          </a:p>
          <a:p>
            <a:pPr marL="342900" indent="-342900"/>
            <a:r>
              <a:rPr lang="en-CA" dirty="0"/>
              <a:t>Plant A is much more highly automated than plant B, which in turn is more highly automated than plant C.</a:t>
            </a:r>
          </a:p>
          <a:p>
            <a:endParaRPr lang="en-CA" dirty="0"/>
          </a:p>
          <a:p>
            <a:pPr marL="342900" indent="-342900"/>
            <a:r>
              <a:rPr lang="en-CA" dirty="0"/>
              <a:t>For each type of plant average variable cost is constant so long as output is less than capacity, which is the maximum output of the plant. </a:t>
            </a:r>
            <a:endParaRPr lang="en-US" sz="2200" dirty="0"/>
          </a:p>
        </p:txBody>
      </p:sp>
    </p:spTree>
    <p:extLst>
      <p:ext uri="{BB962C8B-B14F-4D97-AF65-F5344CB8AC3E}">
        <p14:creationId xmlns:p14="http://schemas.microsoft.com/office/powerpoint/2010/main" val="1807777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p:cNvGraphicFramePr>
          <p:nvPr>
            <p:extLst>
              <p:ext uri="{D42A27DB-BD31-4B8C-83A1-F6EECF244321}">
                <p14:modId xmlns:p14="http://schemas.microsoft.com/office/powerpoint/2010/main" val="3853663103"/>
              </p:ext>
            </p:extLst>
          </p:nvPr>
        </p:nvGraphicFramePr>
        <p:xfrm>
          <a:off x="634798" y="1165030"/>
          <a:ext cx="8280920" cy="2776903"/>
        </p:xfrm>
        <a:graphic>
          <a:graphicData uri="http://schemas.openxmlformats.org/drawingml/2006/table">
            <a:tbl>
              <a:tblPr firstRow="1" bandRow="1">
                <a:tableStyleId>{00A15C55-8517-42AA-B614-E9B94910E393}</a:tableStyleId>
              </a:tblPr>
              <a:tblGrid>
                <a:gridCol w="2070230">
                  <a:extLst>
                    <a:ext uri="{9D8B030D-6E8A-4147-A177-3AD203B41FA5}">
                      <a16:colId xmlns:a16="http://schemas.microsoft.com/office/drawing/2014/main" xmlns="" val="20000"/>
                    </a:ext>
                  </a:extLst>
                </a:gridCol>
                <a:gridCol w="2070230">
                  <a:extLst>
                    <a:ext uri="{9D8B030D-6E8A-4147-A177-3AD203B41FA5}">
                      <a16:colId xmlns:a16="http://schemas.microsoft.com/office/drawing/2014/main" xmlns="" val="20001"/>
                    </a:ext>
                  </a:extLst>
                </a:gridCol>
                <a:gridCol w="2070230">
                  <a:extLst>
                    <a:ext uri="{9D8B030D-6E8A-4147-A177-3AD203B41FA5}">
                      <a16:colId xmlns:a16="http://schemas.microsoft.com/office/drawing/2014/main" xmlns="" val="20002"/>
                    </a:ext>
                  </a:extLst>
                </a:gridCol>
                <a:gridCol w="2070230">
                  <a:extLst>
                    <a:ext uri="{9D8B030D-6E8A-4147-A177-3AD203B41FA5}">
                      <a16:colId xmlns:a16="http://schemas.microsoft.com/office/drawing/2014/main" xmlns="" val="20003"/>
                    </a:ext>
                  </a:extLst>
                </a:gridCol>
              </a:tblGrid>
              <a:tr h="627043">
                <a:tc>
                  <a:txBody>
                    <a:bodyPr/>
                    <a:lstStyle/>
                    <a:p>
                      <a:pPr algn="ctr"/>
                      <a:r>
                        <a:rPr lang="en-CA" dirty="0"/>
                        <a:t>Average Variable</a:t>
                      </a:r>
                      <a:r>
                        <a:rPr lang="en-CA" baseline="0" dirty="0"/>
                        <a:t> Costs</a:t>
                      </a:r>
                      <a:endParaRPr lang="en-US" dirty="0"/>
                    </a:p>
                  </a:txBody>
                  <a:tcPr/>
                </a:tc>
                <a:tc>
                  <a:txBody>
                    <a:bodyPr/>
                    <a:lstStyle/>
                    <a:p>
                      <a:pPr algn="ctr"/>
                      <a:r>
                        <a:rPr lang="en-CA" dirty="0"/>
                        <a:t>Plan</a:t>
                      </a:r>
                      <a:r>
                        <a:rPr lang="en-CA" baseline="0" dirty="0"/>
                        <a:t>t A</a:t>
                      </a:r>
                      <a:endParaRPr lang="en-US" dirty="0"/>
                    </a:p>
                  </a:txBody>
                  <a:tcPr/>
                </a:tc>
                <a:tc>
                  <a:txBody>
                    <a:bodyPr/>
                    <a:lstStyle/>
                    <a:p>
                      <a:pPr algn="ctr"/>
                      <a:r>
                        <a:rPr lang="en-CA" dirty="0"/>
                        <a:t>Plant</a:t>
                      </a:r>
                      <a:r>
                        <a:rPr lang="en-CA" baseline="0" dirty="0"/>
                        <a:t> B</a:t>
                      </a:r>
                      <a:endParaRPr lang="en-US" dirty="0"/>
                    </a:p>
                  </a:txBody>
                  <a:tcPr/>
                </a:tc>
                <a:tc>
                  <a:txBody>
                    <a:bodyPr/>
                    <a:lstStyle/>
                    <a:p>
                      <a:pPr algn="ctr"/>
                      <a:r>
                        <a:rPr lang="en-CA" dirty="0"/>
                        <a:t>Plant C</a:t>
                      </a:r>
                      <a:endParaRPr lang="en-US" dirty="0"/>
                    </a:p>
                  </a:txBody>
                  <a:tcPr/>
                </a:tc>
                <a:extLst>
                  <a:ext uri="{0D108BD9-81ED-4DB2-BD59-A6C34878D82A}">
                    <a16:rowId xmlns:a16="http://schemas.microsoft.com/office/drawing/2014/main" xmlns="" val="10000"/>
                  </a:ext>
                </a:extLst>
              </a:tr>
              <a:tr h="358310">
                <a:tc>
                  <a:txBody>
                    <a:bodyPr/>
                    <a:lstStyle/>
                    <a:p>
                      <a:pPr algn="ctr"/>
                      <a:r>
                        <a:rPr lang="en-CA" dirty="0"/>
                        <a:t>Labor</a:t>
                      </a:r>
                      <a:endParaRPr lang="en-US" dirty="0"/>
                    </a:p>
                  </a:txBody>
                  <a:tcPr/>
                </a:tc>
                <a:tc>
                  <a:txBody>
                    <a:bodyPr/>
                    <a:lstStyle/>
                    <a:p>
                      <a:pPr algn="ctr"/>
                      <a:r>
                        <a:rPr lang="en-CA" dirty="0"/>
                        <a:t>$1.10</a:t>
                      </a:r>
                      <a:endParaRPr lang="en-US" dirty="0"/>
                    </a:p>
                  </a:txBody>
                  <a:tcPr/>
                </a:tc>
                <a:tc>
                  <a:txBody>
                    <a:bodyPr/>
                    <a:lstStyle/>
                    <a:p>
                      <a:pPr algn="ctr"/>
                      <a:r>
                        <a:rPr lang="en-CA" dirty="0"/>
                        <a:t>$2.40</a:t>
                      </a:r>
                      <a:endParaRPr lang="en-US" dirty="0"/>
                    </a:p>
                  </a:txBody>
                  <a:tcPr/>
                </a:tc>
                <a:tc>
                  <a:txBody>
                    <a:bodyPr/>
                    <a:lstStyle/>
                    <a:p>
                      <a:pPr algn="ctr"/>
                      <a:r>
                        <a:rPr lang="en-CA" dirty="0"/>
                        <a:t>$3.70</a:t>
                      </a:r>
                      <a:endParaRPr lang="en-US" dirty="0"/>
                    </a:p>
                  </a:txBody>
                  <a:tcPr/>
                </a:tc>
                <a:extLst>
                  <a:ext uri="{0D108BD9-81ED-4DB2-BD59-A6C34878D82A}">
                    <a16:rowId xmlns:a16="http://schemas.microsoft.com/office/drawing/2014/main" xmlns="" val="10001"/>
                  </a:ext>
                </a:extLst>
              </a:tr>
              <a:tr h="358310">
                <a:tc>
                  <a:txBody>
                    <a:bodyPr/>
                    <a:lstStyle/>
                    <a:p>
                      <a:pPr algn="ctr"/>
                      <a:r>
                        <a:rPr lang="en-CA" dirty="0"/>
                        <a:t>Materials</a:t>
                      </a:r>
                      <a:endParaRPr lang="en-US" dirty="0"/>
                    </a:p>
                  </a:txBody>
                  <a:tcPr/>
                </a:tc>
                <a:tc>
                  <a:txBody>
                    <a:bodyPr/>
                    <a:lstStyle/>
                    <a:p>
                      <a:pPr algn="ctr"/>
                      <a:r>
                        <a:rPr lang="en-CA" dirty="0"/>
                        <a:t>0.90</a:t>
                      </a:r>
                      <a:endParaRPr lang="en-US" dirty="0"/>
                    </a:p>
                  </a:txBody>
                  <a:tcPr/>
                </a:tc>
                <a:tc>
                  <a:txBody>
                    <a:bodyPr/>
                    <a:lstStyle/>
                    <a:p>
                      <a:pPr algn="ctr"/>
                      <a:r>
                        <a:rPr lang="en-CA" dirty="0"/>
                        <a:t>1.20</a:t>
                      </a:r>
                      <a:endParaRPr lang="en-US" dirty="0"/>
                    </a:p>
                  </a:txBody>
                  <a:tcPr/>
                </a:tc>
                <a:tc>
                  <a:txBody>
                    <a:bodyPr/>
                    <a:lstStyle/>
                    <a:p>
                      <a:pPr algn="ctr"/>
                      <a:r>
                        <a:rPr lang="en-CA" dirty="0"/>
                        <a:t>1.80</a:t>
                      </a:r>
                      <a:endParaRPr lang="en-US" dirty="0"/>
                    </a:p>
                  </a:txBody>
                  <a:tcPr/>
                </a:tc>
                <a:extLst>
                  <a:ext uri="{0D108BD9-81ED-4DB2-BD59-A6C34878D82A}">
                    <a16:rowId xmlns:a16="http://schemas.microsoft.com/office/drawing/2014/main" xmlns="" val="10002"/>
                  </a:ext>
                </a:extLst>
              </a:tr>
              <a:tr h="358310">
                <a:tc>
                  <a:txBody>
                    <a:bodyPr/>
                    <a:lstStyle/>
                    <a:p>
                      <a:pPr algn="ctr"/>
                      <a:r>
                        <a:rPr lang="en-CA" dirty="0"/>
                        <a:t>Other</a:t>
                      </a:r>
                      <a:endParaRPr lang="en-US" dirty="0"/>
                    </a:p>
                  </a:txBody>
                  <a:tcPr/>
                </a:tc>
                <a:tc>
                  <a:txBody>
                    <a:bodyPr/>
                    <a:lstStyle/>
                    <a:p>
                      <a:pPr algn="ctr"/>
                      <a:r>
                        <a:rPr lang="en-CA" dirty="0"/>
                        <a:t>0.50</a:t>
                      </a:r>
                      <a:endParaRPr lang="en-US" dirty="0"/>
                    </a:p>
                  </a:txBody>
                  <a:tcPr/>
                </a:tc>
                <a:tc>
                  <a:txBody>
                    <a:bodyPr/>
                    <a:lstStyle/>
                    <a:p>
                      <a:pPr algn="ctr"/>
                      <a:r>
                        <a:rPr lang="en-CA" dirty="0"/>
                        <a:t>2.40</a:t>
                      </a:r>
                      <a:endParaRPr lang="en-US" dirty="0"/>
                    </a:p>
                  </a:txBody>
                  <a:tcPr/>
                </a:tc>
                <a:tc>
                  <a:txBody>
                    <a:bodyPr/>
                    <a:lstStyle/>
                    <a:p>
                      <a:pPr algn="ctr"/>
                      <a:r>
                        <a:rPr lang="en-CA" dirty="0"/>
                        <a:t>2.00</a:t>
                      </a:r>
                      <a:endParaRPr lang="en-US" dirty="0"/>
                    </a:p>
                  </a:txBody>
                  <a:tcPr/>
                </a:tc>
                <a:extLst>
                  <a:ext uri="{0D108BD9-81ED-4DB2-BD59-A6C34878D82A}">
                    <a16:rowId xmlns:a16="http://schemas.microsoft.com/office/drawing/2014/main" xmlns="" val="10003"/>
                  </a:ext>
                </a:extLst>
              </a:tr>
              <a:tr h="358310">
                <a:tc>
                  <a:txBody>
                    <a:bodyPr/>
                    <a:lstStyle/>
                    <a:p>
                      <a:pPr algn="ctr"/>
                      <a:r>
                        <a:rPr lang="en-CA" dirty="0"/>
                        <a:t>Total</a:t>
                      </a:r>
                      <a:endParaRPr lang="en-US" b="1" dirty="0"/>
                    </a:p>
                  </a:txBody>
                  <a:tcPr/>
                </a:tc>
                <a:tc>
                  <a:txBody>
                    <a:bodyPr/>
                    <a:lstStyle/>
                    <a:p>
                      <a:pPr algn="ctr"/>
                      <a:r>
                        <a:rPr lang="en-CA" dirty="0"/>
                        <a:t>$2.50</a:t>
                      </a:r>
                      <a:endParaRPr lang="en-US" b="1" dirty="0"/>
                    </a:p>
                  </a:txBody>
                  <a:tcPr/>
                </a:tc>
                <a:tc>
                  <a:txBody>
                    <a:bodyPr/>
                    <a:lstStyle/>
                    <a:p>
                      <a:pPr algn="ctr"/>
                      <a:r>
                        <a:rPr lang="en-CA" dirty="0"/>
                        <a:t>$6.00</a:t>
                      </a:r>
                      <a:endParaRPr lang="en-US" b="1" dirty="0"/>
                    </a:p>
                  </a:txBody>
                  <a:tcPr/>
                </a:tc>
                <a:tc>
                  <a:txBody>
                    <a:bodyPr/>
                    <a:lstStyle/>
                    <a:p>
                      <a:pPr algn="ctr"/>
                      <a:r>
                        <a:rPr lang="en-CA" dirty="0"/>
                        <a:t>$7.50</a:t>
                      </a:r>
                      <a:endParaRPr lang="en-US" b="1" dirty="0"/>
                    </a:p>
                  </a:txBody>
                  <a:tcPr/>
                </a:tc>
                <a:extLst>
                  <a:ext uri="{0D108BD9-81ED-4DB2-BD59-A6C34878D82A}">
                    <a16:rowId xmlns:a16="http://schemas.microsoft.com/office/drawing/2014/main" xmlns="" val="10004"/>
                  </a:ext>
                </a:extLst>
              </a:tr>
              <a:tr h="358310">
                <a:tc>
                  <a:txBody>
                    <a:bodyPr/>
                    <a:lstStyle/>
                    <a:p>
                      <a:pPr algn="ctr"/>
                      <a:r>
                        <a:rPr lang="en-CA" dirty="0"/>
                        <a:t>Total fixed</a:t>
                      </a:r>
                      <a:r>
                        <a:rPr lang="en-CA" baseline="0" dirty="0"/>
                        <a:t> costs</a:t>
                      </a:r>
                      <a:endParaRPr lang="en-US" b="1" dirty="0"/>
                    </a:p>
                  </a:txBody>
                  <a:tcPr/>
                </a:tc>
                <a:tc>
                  <a:txBody>
                    <a:bodyPr/>
                    <a:lstStyle/>
                    <a:p>
                      <a:pPr algn="ctr"/>
                      <a:r>
                        <a:rPr lang="en-CA" dirty="0"/>
                        <a:t>$300,000</a:t>
                      </a:r>
                      <a:endParaRPr lang="en-US" b="1" dirty="0"/>
                    </a:p>
                  </a:txBody>
                  <a:tcPr/>
                </a:tc>
                <a:tc>
                  <a:txBody>
                    <a:bodyPr/>
                    <a:lstStyle/>
                    <a:p>
                      <a:pPr algn="ctr"/>
                      <a:r>
                        <a:rPr lang="en-CA" dirty="0"/>
                        <a:t>$75,000</a:t>
                      </a:r>
                      <a:endParaRPr lang="en-US" b="1" dirty="0"/>
                    </a:p>
                  </a:txBody>
                  <a:tcPr/>
                </a:tc>
                <a:tc>
                  <a:txBody>
                    <a:bodyPr/>
                    <a:lstStyle/>
                    <a:p>
                      <a:pPr algn="ctr"/>
                      <a:r>
                        <a:rPr lang="en-CA" dirty="0"/>
                        <a:t>$25,000</a:t>
                      </a:r>
                      <a:endParaRPr lang="en-US" b="1" dirty="0"/>
                    </a:p>
                  </a:txBody>
                  <a:tcPr/>
                </a:tc>
                <a:extLst>
                  <a:ext uri="{0D108BD9-81ED-4DB2-BD59-A6C34878D82A}">
                    <a16:rowId xmlns:a16="http://schemas.microsoft.com/office/drawing/2014/main" xmlns="" val="10005"/>
                  </a:ext>
                </a:extLst>
              </a:tr>
              <a:tr h="358310">
                <a:tc>
                  <a:txBody>
                    <a:bodyPr/>
                    <a:lstStyle/>
                    <a:p>
                      <a:pPr algn="ctr"/>
                      <a:r>
                        <a:rPr lang="en-CA" dirty="0"/>
                        <a:t>Annual</a:t>
                      </a:r>
                      <a:r>
                        <a:rPr lang="en-CA" baseline="0" dirty="0"/>
                        <a:t> capacity</a:t>
                      </a:r>
                      <a:endParaRPr lang="en-US" b="1" dirty="0"/>
                    </a:p>
                  </a:txBody>
                  <a:tcPr/>
                </a:tc>
                <a:tc>
                  <a:txBody>
                    <a:bodyPr/>
                    <a:lstStyle/>
                    <a:p>
                      <a:pPr algn="ctr"/>
                      <a:r>
                        <a:rPr lang="en-CA" dirty="0"/>
                        <a:t>200,000</a:t>
                      </a:r>
                      <a:endParaRPr lang="en-US" b="1" dirty="0"/>
                    </a:p>
                  </a:txBody>
                  <a:tcPr/>
                </a:tc>
                <a:tc>
                  <a:txBody>
                    <a:bodyPr/>
                    <a:lstStyle/>
                    <a:p>
                      <a:pPr algn="ctr"/>
                      <a:r>
                        <a:rPr lang="en-CA" dirty="0"/>
                        <a:t>100,000</a:t>
                      </a:r>
                      <a:endParaRPr lang="en-US" b="1" dirty="0"/>
                    </a:p>
                  </a:txBody>
                  <a:tcPr/>
                </a:tc>
                <a:tc>
                  <a:txBody>
                    <a:bodyPr/>
                    <a:lstStyle/>
                    <a:p>
                      <a:pPr algn="ctr"/>
                      <a:r>
                        <a:rPr lang="en-CA" dirty="0"/>
                        <a:t>50,000</a:t>
                      </a:r>
                      <a:endParaRPr lang="en-US" b="1" dirty="0"/>
                    </a:p>
                  </a:txBody>
                  <a:tcPr/>
                </a:tc>
                <a:extLst>
                  <a:ext uri="{0D108BD9-81ED-4DB2-BD59-A6C34878D82A}">
                    <a16:rowId xmlns:a16="http://schemas.microsoft.com/office/drawing/2014/main" xmlns="" val="10006"/>
                  </a:ext>
                </a:extLst>
              </a:tr>
            </a:tbl>
          </a:graphicData>
        </a:graphic>
      </p:graphicFrame>
      <p:sp>
        <p:nvSpPr>
          <p:cNvPr id="7" name="Text Placeholder 6"/>
          <p:cNvSpPr txBox="1">
            <a:spLocks noGrp="1"/>
          </p:cNvSpPr>
          <p:nvPr>
            <p:ph type="body" idx="1"/>
          </p:nvPr>
        </p:nvSpPr>
        <p:spPr>
          <a:xfrm>
            <a:off x="634798" y="4328013"/>
            <a:ext cx="8133282" cy="1723518"/>
          </a:xfrm>
          <a:prstGeom prst="rect">
            <a:avLst/>
          </a:prstGeom>
          <a:noFill/>
        </p:spPr>
        <p:txBody>
          <a:bodyPr wrap="square" rtlCol="0">
            <a:spAutoFit/>
          </a:bodyPr>
          <a:lstStyle/>
          <a:p>
            <a:pPr>
              <a:buNone/>
            </a:pPr>
            <a:r>
              <a:rPr lang="en-CA" sz="2000" dirty="0"/>
              <a:t>Derive the average cost of producing 100,000; 200,000; 300,000; and 400,000 devices per year with plant A, B and C. If exceeding capacity, assume more than one plant is built. Plot the long run cost curve of producing different quantities of the electric devices.</a:t>
            </a:r>
            <a:endParaRPr lang="en-US" sz="2000" dirty="0"/>
          </a:p>
        </p:txBody>
      </p:sp>
      <p:sp>
        <p:nvSpPr>
          <p:cNvPr id="5" name="Text Placeholder 6">
            <a:extLst>
              <a:ext uri="{FF2B5EF4-FFF2-40B4-BE49-F238E27FC236}">
                <a16:creationId xmlns:a16="http://schemas.microsoft.com/office/drawing/2014/main" xmlns="" id="{1E4B71BA-0FF4-4125-B8D0-1151E5C8C36A}"/>
              </a:ext>
            </a:extLst>
          </p:cNvPr>
          <p:cNvSpPr txBox="1">
            <a:spLocks/>
          </p:cNvSpPr>
          <p:nvPr/>
        </p:nvSpPr>
        <p:spPr>
          <a:xfrm>
            <a:off x="634798" y="489668"/>
            <a:ext cx="7335900" cy="492412"/>
          </a:xfrm>
          <a:prstGeom prst="rect">
            <a:avLst/>
          </a:prstGeom>
          <a:noFill/>
          <a:ln>
            <a:noFill/>
          </a:ln>
        </p:spPr>
        <p:txBody>
          <a:bodyPr wrap="square" lIns="91425" tIns="91425" rIns="91425" bIns="91425" rtlCol="0" anchor="t" anchorCtr="0">
            <a:sp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677480"/>
              </a:buClr>
              <a:buSzPct val="100000"/>
              <a:buFont typeface="Lato"/>
              <a:buChar char="▷"/>
              <a:defRPr sz="2400" b="0" i="0" u="none" strike="noStrike" cap="none">
                <a:solidFill>
                  <a:schemeClr val="tx2">
                    <a:lumMod val="50000"/>
                  </a:schemeClr>
                </a:solidFill>
                <a:latin typeface="Century Gothic" charset="0"/>
                <a:ea typeface="Century Gothic" charset="0"/>
                <a:cs typeface="Century Gothic" charset="0"/>
                <a:sym typeface="Lato"/>
              </a:defRPr>
            </a:lvl1pPr>
            <a:lvl2pPr marR="0" lvl="1" algn="l" rtl="0" eaLnBrk="1" hangingPunct="1">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2pPr>
            <a:lvl3pPr marR="0" lvl="2" algn="l" rtl="0" eaLnBrk="1" hangingPunct="1">
              <a:lnSpc>
                <a:spcPct val="100000"/>
              </a:lnSpc>
              <a:spcBef>
                <a:spcPts val="0"/>
              </a:spcBef>
              <a:spcAft>
                <a:spcPts val="0"/>
              </a:spcAft>
              <a:buClr>
                <a:srgbClr val="677480"/>
              </a:buClr>
              <a:buSzPct val="100000"/>
              <a:buFont typeface="Lato"/>
              <a:buNone/>
              <a:defRPr sz="2400" b="0" i="0" u="none" strike="noStrike" cap="none">
                <a:solidFill>
                  <a:srgbClr val="677480"/>
                </a:solidFill>
                <a:latin typeface="Lato"/>
                <a:ea typeface="Lato"/>
                <a:cs typeface="Lato"/>
                <a:sym typeface="Lato"/>
              </a:defRPr>
            </a:lvl3pPr>
            <a:lvl4pPr marR="0" lvl="3"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4pPr>
            <a:lvl5pPr marR="0" lvl="4"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5pPr>
            <a:lvl6pPr marR="0" lvl="5"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6pPr>
            <a:lvl7pPr marR="0" lvl="6"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7pPr>
            <a:lvl8pPr marR="0" lvl="7"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8pPr>
            <a:lvl9pPr marR="0" lvl="8" algn="l" rtl="0" eaLnBrk="1" hangingPunct="1">
              <a:lnSpc>
                <a:spcPct val="100000"/>
              </a:lnSpc>
              <a:spcBef>
                <a:spcPts val="0"/>
              </a:spcBef>
              <a:spcAft>
                <a:spcPts val="0"/>
              </a:spcAft>
              <a:buClr>
                <a:srgbClr val="677480"/>
              </a:buClr>
              <a:buSzPct val="100000"/>
              <a:buFont typeface="Lato"/>
              <a:buNone/>
              <a:defRPr sz="1800" b="0" i="0" u="none" strike="noStrike" cap="none">
                <a:solidFill>
                  <a:srgbClr val="677480"/>
                </a:solidFill>
                <a:latin typeface="Lato"/>
                <a:ea typeface="Lato"/>
                <a:cs typeface="Lato"/>
                <a:sym typeface="Lato"/>
              </a:defRPr>
            </a:lvl9pPr>
          </a:lstStyle>
          <a:p>
            <a:pPr>
              <a:buNone/>
            </a:pPr>
            <a:r>
              <a:rPr lang="en-CA" sz="2000" dirty="0"/>
              <a:t>The cost structure for each type of plant is as follows:</a:t>
            </a:r>
            <a:endParaRPr lang="en-US" sz="2000" dirty="0"/>
          </a:p>
        </p:txBody>
      </p:sp>
    </p:spTree>
    <p:extLst>
      <p:ext uri="{BB962C8B-B14F-4D97-AF65-F5344CB8AC3E}">
        <p14:creationId xmlns:p14="http://schemas.microsoft.com/office/powerpoint/2010/main" val="1020636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2</a:t>
            </a:r>
          </a:p>
        </p:txBody>
      </p:sp>
      <p:graphicFrame>
        <p:nvGraphicFramePr>
          <p:cNvPr id="5" name="Content Placeholder 1"/>
          <p:cNvGraphicFramePr>
            <a:graphicFrameLocks/>
          </p:cNvGraphicFramePr>
          <p:nvPr>
            <p:extLst>
              <p:ext uri="{D42A27DB-BD31-4B8C-83A1-F6EECF244321}">
                <p14:modId xmlns:p14="http://schemas.microsoft.com/office/powerpoint/2010/main" val="496296456"/>
              </p:ext>
            </p:extLst>
          </p:nvPr>
        </p:nvGraphicFramePr>
        <p:xfrm>
          <a:off x="484468" y="3153221"/>
          <a:ext cx="8280920" cy="2520279"/>
        </p:xfrm>
        <a:graphic>
          <a:graphicData uri="http://schemas.openxmlformats.org/drawingml/2006/table">
            <a:tbl>
              <a:tblPr firstRow="1" bandRow="1">
                <a:tableStyleId>{00A15C55-8517-42AA-B614-E9B94910E393}</a:tableStyleId>
              </a:tblPr>
              <a:tblGrid>
                <a:gridCol w="952350">
                  <a:extLst>
                    <a:ext uri="{9D8B030D-6E8A-4147-A177-3AD203B41FA5}">
                      <a16:colId xmlns:a16="http://schemas.microsoft.com/office/drawing/2014/main" xmlns="" val="20000"/>
                    </a:ext>
                  </a:extLst>
                </a:gridCol>
                <a:gridCol w="1956340">
                  <a:extLst>
                    <a:ext uri="{9D8B030D-6E8A-4147-A177-3AD203B41FA5}">
                      <a16:colId xmlns:a16="http://schemas.microsoft.com/office/drawing/2014/main" xmlns="" val="20001"/>
                    </a:ext>
                  </a:extLst>
                </a:gridCol>
                <a:gridCol w="1811426">
                  <a:extLst>
                    <a:ext uri="{9D8B030D-6E8A-4147-A177-3AD203B41FA5}">
                      <a16:colId xmlns:a16="http://schemas.microsoft.com/office/drawing/2014/main" xmlns="" val="20002"/>
                    </a:ext>
                  </a:extLst>
                </a:gridCol>
                <a:gridCol w="1811426">
                  <a:extLst>
                    <a:ext uri="{9D8B030D-6E8A-4147-A177-3AD203B41FA5}">
                      <a16:colId xmlns:a16="http://schemas.microsoft.com/office/drawing/2014/main" xmlns="" val="20003"/>
                    </a:ext>
                  </a:extLst>
                </a:gridCol>
                <a:gridCol w="1749378">
                  <a:extLst>
                    <a:ext uri="{9D8B030D-6E8A-4147-A177-3AD203B41FA5}">
                      <a16:colId xmlns:a16="http://schemas.microsoft.com/office/drawing/2014/main" xmlns="" val="20004"/>
                    </a:ext>
                  </a:extLst>
                </a:gridCol>
              </a:tblGrid>
              <a:tr h="632235">
                <a:tc>
                  <a:txBody>
                    <a:bodyPr/>
                    <a:lstStyle/>
                    <a:p>
                      <a:pPr algn="ctr"/>
                      <a:r>
                        <a:rPr lang="en-CA" dirty="0"/>
                        <a:t>PLANT</a:t>
                      </a:r>
                      <a:endParaRPr lang="en-US" dirty="0"/>
                    </a:p>
                  </a:txBody>
                  <a:tcPr anchor="ctr"/>
                </a:tc>
                <a:tc>
                  <a:txBody>
                    <a:bodyPr/>
                    <a:lstStyle/>
                    <a:p>
                      <a:pPr algn="ctr"/>
                      <a:r>
                        <a:rPr lang="en-CA" dirty="0"/>
                        <a:t>100K units </a:t>
                      </a:r>
                      <a:endParaRPr lang="en-US" dirty="0"/>
                    </a:p>
                  </a:txBody>
                  <a:tcPr anchor="ctr"/>
                </a:tc>
                <a:tc>
                  <a:txBody>
                    <a:bodyPr/>
                    <a:lstStyle/>
                    <a:p>
                      <a:pPr algn="ctr"/>
                      <a:r>
                        <a:rPr lang="en-CA" dirty="0"/>
                        <a:t>200K units</a:t>
                      </a:r>
                      <a:endParaRPr lang="en-US" dirty="0"/>
                    </a:p>
                  </a:txBody>
                  <a:tcPr anchor="ctr"/>
                </a:tc>
                <a:tc>
                  <a:txBody>
                    <a:bodyPr/>
                    <a:lstStyle/>
                    <a:p>
                      <a:pPr algn="ctr"/>
                      <a:r>
                        <a:rPr lang="en-CA" dirty="0"/>
                        <a:t>300K units</a:t>
                      </a:r>
                      <a:endParaRPr lang="en-US" dirty="0"/>
                    </a:p>
                  </a:txBody>
                  <a:tcPr anchor="ctr"/>
                </a:tc>
                <a:tc>
                  <a:txBody>
                    <a:bodyPr/>
                    <a:lstStyle/>
                    <a:p>
                      <a:pPr algn="ctr"/>
                      <a:r>
                        <a:rPr lang="en-CA" dirty="0"/>
                        <a:t>400K units</a:t>
                      </a:r>
                      <a:endParaRPr lang="en-US" dirty="0"/>
                    </a:p>
                  </a:txBody>
                  <a:tcPr anchor="ctr"/>
                </a:tc>
                <a:extLst>
                  <a:ext uri="{0D108BD9-81ED-4DB2-BD59-A6C34878D82A}">
                    <a16:rowId xmlns:a16="http://schemas.microsoft.com/office/drawing/2014/main" xmlns="" val="10000"/>
                  </a:ext>
                </a:extLst>
              </a:tr>
              <a:tr h="623574">
                <a:tc>
                  <a:txBody>
                    <a:bodyPr/>
                    <a:lstStyle/>
                    <a:p>
                      <a:pPr algn="ctr"/>
                      <a:r>
                        <a:rPr lang="en-CA" dirty="0"/>
                        <a:t>A</a:t>
                      </a:r>
                      <a:endParaRPr lang="en-US" dirty="0"/>
                    </a:p>
                  </a:txBody>
                  <a:tcPr anchor="ctr"/>
                </a:tc>
                <a:tc>
                  <a:txBody>
                    <a:bodyPr/>
                    <a:lstStyle/>
                    <a:p>
                      <a:pPr algn="ctr"/>
                      <a:r>
                        <a:rPr lang="en-CA" dirty="0"/>
                        <a:t>3.00+2.50 = 5.50</a:t>
                      </a:r>
                      <a:endParaRPr lang="en-US" b="1" dirty="0"/>
                    </a:p>
                  </a:txBody>
                  <a:tcPr anchor="ctr"/>
                </a:tc>
                <a:tc>
                  <a:txBody>
                    <a:bodyPr/>
                    <a:lstStyle/>
                    <a:p>
                      <a:pPr algn="ctr"/>
                      <a:r>
                        <a:rPr lang="en-CA" dirty="0"/>
                        <a:t>1.50+2.50 = 4.00</a:t>
                      </a:r>
                      <a:endParaRPr lang="en-US" b="1" dirty="0"/>
                    </a:p>
                  </a:txBody>
                  <a:tcPr anchor="ctr"/>
                </a:tc>
                <a:tc>
                  <a:txBody>
                    <a:bodyPr/>
                    <a:lstStyle/>
                    <a:p>
                      <a:pPr algn="ctr"/>
                      <a:r>
                        <a:rPr lang="en-CA" dirty="0"/>
                        <a:t>2.00+2.50 = 4.50</a:t>
                      </a:r>
                      <a:endParaRPr lang="en-US" b="1" dirty="0"/>
                    </a:p>
                  </a:txBody>
                  <a:tcPr anchor="ctr"/>
                </a:tc>
                <a:tc>
                  <a:txBody>
                    <a:bodyPr/>
                    <a:lstStyle/>
                    <a:p>
                      <a:pPr algn="ctr"/>
                      <a:r>
                        <a:rPr lang="en-CA" dirty="0"/>
                        <a:t>1.50+2.50 = 4.00</a:t>
                      </a:r>
                      <a:endParaRPr lang="en-US" b="1" dirty="0"/>
                    </a:p>
                  </a:txBody>
                  <a:tcPr anchor="ctr"/>
                </a:tc>
                <a:extLst>
                  <a:ext uri="{0D108BD9-81ED-4DB2-BD59-A6C34878D82A}">
                    <a16:rowId xmlns:a16="http://schemas.microsoft.com/office/drawing/2014/main" xmlns="" val="10001"/>
                  </a:ext>
                </a:extLst>
              </a:tr>
              <a:tr h="632235">
                <a:tc>
                  <a:txBody>
                    <a:bodyPr/>
                    <a:lstStyle/>
                    <a:p>
                      <a:pPr algn="ctr"/>
                      <a:r>
                        <a:rPr lang="en-CA" dirty="0"/>
                        <a:t>B</a:t>
                      </a:r>
                      <a:endParaRPr lang="en-US" dirty="0"/>
                    </a:p>
                  </a:txBody>
                  <a:tcPr anchor="ctr"/>
                </a:tc>
                <a:tc>
                  <a:txBody>
                    <a:bodyPr/>
                    <a:lstStyle/>
                    <a:p>
                      <a:pPr algn="ctr"/>
                      <a:r>
                        <a:rPr lang="en-CA" dirty="0"/>
                        <a:t>0.75+6.00 = 6.75</a:t>
                      </a:r>
                      <a:endParaRPr lang="en-US" b="1" dirty="0"/>
                    </a:p>
                  </a:txBody>
                  <a:tcPr anchor="ctr"/>
                </a:tc>
                <a:tc>
                  <a:txBody>
                    <a:bodyPr/>
                    <a:lstStyle/>
                    <a:p>
                      <a:pPr algn="ctr"/>
                      <a:r>
                        <a:rPr lang="en-CA" dirty="0"/>
                        <a:t>0.75+6.00</a:t>
                      </a:r>
                      <a:r>
                        <a:rPr lang="en-CA" baseline="0" dirty="0"/>
                        <a:t> = 6.75</a:t>
                      </a:r>
                      <a:endParaRPr lang="en-US" b="1" dirty="0"/>
                    </a:p>
                  </a:txBody>
                  <a:tcPr anchor="ctr"/>
                </a:tc>
                <a:tc>
                  <a:txBody>
                    <a:bodyPr/>
                    <a:lstStyle/>
                    <a:p>
                      <a:pPr algn="ctr"/>
                      <a:r>
                        <a:rPr lang="en-CA" dirty="0"/>
                        <a:t>0.75+6.00 = 6.75</a:t>
                      </a:r>
                      <a:endParaRPr lang="en-US" b="1" dirty="0"/>
                    </a:p>
                  </a:txBody>
                  <a:tcPr anchor="ctr"/>
                </a:tc>
                <a:tc>
                  <a:txBody>
                    <a:bodyPr/>
                    <a:lstStyle/>
                    <a:p>
                      <a:pPr algn="ctr"/>
                      <a:r>
                        <a:rPr lang="en-CA" dirty="0"/>
                        <a:t>0.75+6.00 = 6.75</a:t>
                      </a:r>
                      <a:endParaRPr lang="en-US" b="1" dirty="0"/>
                    </a:p>
                  </a:txBody>
                  <a:tcPr anchor="ctr"/>
                </a:tc>
                <a:extLst>
                  <a:ext uri="{0D108BD9-81ED-4DB2-BD59-A6C34878D82A}">
                    <a16:rowId xmlns:a16="http://schemas.microsoft.com/office/drawing/2014/main" xmlns="" val="10002"/>
                  </a:ext>
                </a:extLst>
              </a:tr>
              <a:tr h="632235">
                <a:tc>
                  <a:txBody>
                    <a:bodyPr/>
                    <a:lstStyle/>
                    <a:p>
                      <a:pPr algn="ctr"/>
                      <a:r>
                        <a:rPr lang="en-CA" dirty="0"/>
                        <a:t>C</a:t>
                      </a:r>
                      <a:endParaRPr lang="en-US" dirty="0"/>
                    </a:p>
                  </a:txBody>
                  <a:tcPr anchor="ctr"/>
                </a:tc>
                <a:tc>
                  <a:txBody>
                    <a:bodyPr/>
                    <a:lstStyle/>
                    <a:p>
                      <a:pPr algn="ctr"/>
                      <a:r>
                        <a:rPr lang="en-CA" dirty="0"/>
                        <a:t>0.5+7.50 = 8.00</a:t>
                      </a:r>
                      <a:endParaRPr lang="en-US" b="1" dirty="0"/>
                    </a:p>
                  </a:txBody>
                  <a:tcPr anchor="ctr"/>
                </a:tc>
                <a:tc>
                  <a:txBody>
                    <a:bodyPr/>
                    <a:lstStyle/>
                    <a:p>
                      <a:pPr algn="ctr"/>
                      <a:r>
                        <a:rPr lang="en-CA" dirty="0"/>
                        <a:t>0.5+7.50 = 8.00</a:t>
                      </a:r>
                      <a:endParaRPr lang="en-US" b="1" dirty="0"/>
                    </a:p>
                  </a:txBody>
                  <a:tcPr anchor="ctr"/>
                </a:tc>
                <a:tc>
                  <a:txBody>
                    <a:bodyPr/>
                    <a:lstStyle/>
                    <a:p>
                      <a:pPr algn="ctr"/>
                      <a:r>
                        <a:rPr lang="en-CA" dirty="0"/>
                        <a:t>0.5+7.50</a:t>
                      </a:r>
                      <a:r>
                        <a:rPr lang="en-CA" baseline="0" dirty="0"/>
                        <a:t> = 8.00</a:t>
                      </a:r>
                      <a:endParaRPr lang="en-US" b="1" dirty="0"/>
                    </a:p>
                  </a:txBody>
                  <a:tcPr anchor="ctr"/>
                </a:tc>
                <a:tc>
                  <a:txBody>
                    <a:bodyPr/>
                    <a:lstStyle/>
                    <a:p>
                      <a:pPr algn="ctr"/>
                      <a:r>
                        <a:rPr lang="en-CA" dirty="0"/>
                        <a:t>0.5+7.50</a:t>
                      </a:r>
                      <a:r>
                        <a:rPr lang="en-CA" baseline="0" dirty="0"/>
                        <a:t> = 8.00</a:t>
                      </a:r>
                      <a:endParaRPr lang="en-US" b="1" dirty="0"/>
                    </a:p>
                  </a:txBody>
                  <a:tcPr anchor="ctr"/>
                </a:tc>
                <a:extLst>
                  <a:ext uri="{0D108BD9-81ED-4DB2-BD59-A6C34878D82A}">
                    <a16:rowId xmlns:a16="http://schemas.microsoft.com/office/drawing/2014/main" xmlns="" val="10003"/>
                  </a:ext>
                </a:extLst>
              </a:tr>
            </a:tbl>
          </a:graphicData>
        </a:graphic>
      </p:graphicFrame>
      <p:sp>
        <p:nvSpPr>
          <p:cNvPr id="3" name="TextBox 2">
            <a:extLst>
              <a:ext uri="{FF2B5EF4-FFF2-40B4-BE49-F238E27FC236}">
                <a16:creationId xmlns:a16="http://schemas.microsoft.com/office/drawing/2014/main" xmlns="" id="{5DB52D85-645B-E44D-B578-7733B155317C}"/>
              </a:ext>
            </a:extLst>
          </p:cNvPr>
          <p:cNvSpPr txBox="1"/>
          <p:nvPr/>
        </p:nvSpPr>
        <p:spPr>
          <a:xfrm>
            <a:off x="5132556" y="1680149"/>
            <a:ext cx="2555913" cy="1169551"/>
          </a:xfrm>
          <a:prstGeom prst="rect">
            <a:avLst/>
          </a:prstGeom>
          <a:noFill/>
          <a:ln>
            <a:solidFill>
              <a:schemeClr val="accent1"/>
            </a:solidFill>
          </a:ln>
        </p:spPr>
        <p:txBody>
          <a:bodyPr wrap="square" rtlCol="0">
            <a:spAutoFit/>
          </a:bodyPr>
          <a:lstStyle/>
          <a:p>
            <a:r>
              <a:rPr lang="en-CA" dirty="0">
                <a:latin typeface="Century Gothic" panose="020B0502020202020204" pitchFamily="34" charset="0"/>
              </a:rPr>
              <a:t>You would have to build 2 plants, increasing total fixed costs to $600K. $600K/ 300K units = $2.00 average fixed cost</a:t>
            </a:r>
            <a:endParaRPr lang="en-US" dirty="0">
              <a:latin typeface="Century Gothic" panose="020B0502020202020204" pitchFamily="34" charset="0"/>
            </a:endParaRPr>
          </a:p>
        </p:txBody>
      </p:sp>
      <p:sp>
        <p:nvSpPr>
          <p:cNvPr id="6" name="Circular Arrow 5">
            <a:extLst>
              <a:ext uri="{FF2B5EF4-FFF2-40B4-BE49-F238E27FC236}">
                <a16:creationId xmlns:a16="http://schemas.microsoft.com/office/drawing/2014/main" xmlns="" id="{A76F193B-DFAD-8147-A62B-0EB028364F19}"/>
              </a:ext>
            </a:extLst>
          </p:cNvPr>
          <p:cNvSpPr/>
          <p:nvPr/>
        </p:nvSpPr>
        <p:spPr>
          <a:xfrm rot="15872250" flipH="1">
            <a:off x="4512043" y="2853324"/>
            <a:ext cx="1554950" cy="1145022"/>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a:extLst>
              <a:ext uri="{FF2B5EF4-FFF2-40B4-BE49-F238E27FC236}">
                <a16:creationId xmlns:a16="http://schemas.microsoft.com/office/drawing/2014/main" xmlns="" id="{0CB29166-3A41-4A53-A3A6-23B8AC786B8A}"/>
              </a:ext>
            </a:extLst>
          </p:cNvPr>
          <p:cNvSpPr txBox="1"/>
          <p:nvPr/>
        </p:nvSpPr>
        <p:spPr>
          <a:xfrm>
            <a:off x="484468" y="6030820"/>
            <a:ext cx="7729068" cy="400110"/>
          </a:xfrm>
          <a:prstGeom prst="rect">
            <a:avLst/>
          </a:prstGeom>
          <a:noFill/>
        </p:spPr>
        <p:txBody>
          <a:bodyPr wrap="square" rtlCol="0">
            <a:spAutoFit/>
          </a:bodyPr>
          <a:lstStyle/>
          <a:p>
            <a:r>
              <a:rPr lang="en-CA" sz="2000" dirty="0">
                <a:latin typeface="Helvetica Light" charset="0"/>
              </a:rPr>
              <a:t>D) I will graph the LRAC curves on the board during the tutorial</a:t>
            </a:r>
          </a:p>
        </p:txBody>
      </p:sp>
    </p:spTree>
    <p:extLst>
      <p:ext uri="{BB962C8B-B14F-4D97-AF65-F5344CB8AC3E}">
        <p14:creationId xmlns:p14="http://schemas.microsoft.com/office/powerpoint/2010/main" val="431022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ctrTitle"/>
          </p:nvPr>
        </p:nvSpPr>
        <p:spPr>
          <a:xfrm>
            <a:off x="685800" y="3242091"/>
            <a:ext cx="7772400" cy="1546500"/>
          </a:xfrm>
          <a:prstGeom prst="rect">
            <a:avLst/>
          </a:prstGeom>
        </p:spPr>
        <p:txBody>
          <a:bodyPr lIns="91425" tIns="91425" rIns="91425" bIns="91425" anchor="b" anchorCtr="0">
            <a:noAutofit/>
          </a:bodyPr>
          <a:lstStyle/>
          <a:p>
            <a:pPr lvl="0" rtl="0">
              <a:spcBef>
                <a:spcPts val="0"/>
              </a:spcBef>
              <a:buNone/>
            </a:pPr>
            <a:endParaRPr lang="en" sz="7200" dirty="0">
              <a:solidFill>
                <a:srgbClr val="7ECEFD"/>
              </a:solidFill>
            </a:endParaRPr>
          </a:p>
          <a:p>
            <a:pPr lvl="0" rtl="0">
              <a:spcBef>
                <a:spcPts val="0"/>
              </a:spcBef>
              <a:buNone/>
            </a:pPr>
            <a:r>
              <a:rPr lang="en-CA" dirty="0"/>
              <a:t>CHAPTER REVIEW</a:t>
            </a: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0"/>
            <a:ext cx="6462600" cy="1143000"/>
          </a:xfrm>
        </p:spPr>
        <p:txBody>
          <a:bodyPr/>
          <a:lstStyle/>
          <a:p>
            <a:r>
              <a:rPr lang="en-US" dirty="0"/>
              <a:t>QUESTION 3</a:t>
            </a:r>
          </a:p>
        </p:txBody>
      </p:sp>
      <p:sp>
        <p:nvSpPr>
          <p:cNvPr id="5" name="TextBox 4"/>
          <p:cNvSpPr txBox="1"/>
          <p:nvPr/>
        </p:nvSpPr>
        <p:spPr>
          <a:xfrm>
            <a:off x="1093042" y="1417650"/>
            <a:ext cx="7026442" cy="2246769"/>
          </a:xfrm>
          <a:prstGeom prst="rect">
            <a:avLst/>
          </a:prstGeom>
          <a:noFill/>
        </p:spPr>
        <p:txBody>
          <a:bodyPr wrap="square" rtlCol="0">
            <a:spAutoFit/>
          </a:bodyPr>
          <a:lstStyle/>
          <a:p>
            <a:r>
              <a:rPr lang="en-CA" sz="2000" dirty="0">
                <a:latin typeface="Helvetica Light" charset="0"/>
                <a:ea typeface="Helvetica Light" charset="0"/>
                <a:cs typeface="Helvetica Light" charset="0"/>
              </a:rPr>
              <a:t>The Abner Corporation, a retail seller of television sets, wants to determine how many television sets it must sell to earn a profit of $10,000 per month. The price of each television set is $300, and the average cost is $100.</a:t>
            </a:r>
          </a:p>
          <a:p>
            <a:endParaRPr lang="en-CA" sz="2000" dirty="0">
              <a:latin typeface="Helvetica Light" charset="0"/>
              <a:ea typeface="Helvetica Light" charset="0"/>
              <a:cs typeface="Helvetica Light" charset="0"/>
            </a:endParaRPr>
          </a:p>
          <a:p>
            <a:r>
              <a:rPr lang="en-CA" sz="2000" dirty="0">
                <a:latin typeface="Helvetica Light" charset="0"/>
                <a:ea typeface="Helvetica Light" charset="0"/>
                <a:cs typeface="Helvetica Light" charset="0"/>
              </a:rPr>
              <a:t>a)What is the required sales volume if the Abner Corporation's monthly fixed costs are $5,000 per month?</a:t>
            </a:r>
          </a:p>
        </p:txBody>
      </p:sp>
    </p:spTree>
    <p:extLst>
      <p:ext uri="{BB962C8B-B14F-4D97-AF65-F5344CB8AC3E}">
        <p14:creationId xmlns:p14="http://schemas.microsoft.com/office/powerpoint/2010/main" val="1564751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3</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699" y="1831450"/>
                <a:ext cx="7757005" cy="4736399"/>
              </a:xfrm>
            </p:spPr>
            <p:txBody>
              <a:bodyPr/>
              <a:lstStyle/>
              <a:p>
                <a:pPr marL="514350" marR="0" lvl="0" indent="-51435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charset="0"/>
                        </a:rPr>
                        <m:t>𝑄</m:t>
                      </m:r>
                      <m:r>
                        <a:rPr lang="en-CA" sz="2400" b="0" i="1" smtClean="0">
                          <a:solidFill>
                            <a:schemeClr val="tx1"/>
                          </a:solidFill>
                          <a:latin typeface="Cambria Math" charset="0"/>
                        </a:rPr>
                        <m:t>=</m:t>
                      </m:r>
                      <m:f>
                        <m:fPr>
                          <m:ctrlPr>
                            <a:rPr lang="mr-IN" sz="2400" b="0" i="1" smtClean="0">
                              <a:solidFill>
                                <a:schemeClr val="tx1"/>
                              </a:solidFill>
                              <a:latin typeface="Cambria Math"/>
                            </a:rPr>
                          </m:ctrlPr>
                        </m:fPr>
                        <m:num>
                          <m:r>
                            <a:rPr lang="en-CA" sz="2400" b="0" i="1" smtClean="0">
                              <a:solidFill>
                                <a:schemeClr val="tx1"/>
                              </a:solidFill>
                              <a:latin typeface="Cambria Math" charset="0"/>
                            </a:rPr>
                            <m:t>𝑇𝐹𝐶</m:t>
                          </m:r>
                          <m:r>
                            <a:rPr lang="en-CA" sz="2400" b="0" i="1" smtClean="0">
                              <a:solidFill>
                                <a:schemeClr val="tx1"/>
                              </a:solidFill>
                              <a:latin typeface="Cambria Math" charset="0"/>
                            </a:rPr>
                            <m:t>+</m:t>
                          </m:r>
                          <m:r>
                            <a:rPr lang="en-CA" sz="2400" b="0" i="1" smtClean="0">
                              <a:solidFill>
                                <a:schemeClr val="tx1"/>
                              </a:solidFill>
                              <a:latin typeface="Cambria Math" charset="0"/>
                            </a:rPr>
                            <m:t>𝑇𝑎𝑟𝑔𝑒𝑡</m:t>
                          </m:r>
                          <m:r>
                            <a:rPr lang="en-CA" sz="2400" b="0" i="1" smtClean="0">
                              <a:solidFill>
                                <a:schemeClr val="tx1"/>
                              </a:solidFill>
                              <a:latin typeface="Cambria Math" charset="0"/>
                            </a:rPr>
                            <m:t> </m:t>
                          </m:r>
                          <m:r>
                            <a:rPr lang="en-CA" sz="2400" b="0" i="1" smtClean="0">
                              <a:solidFill>
                                <a:schemeClr val="tx1"/>
                              </a:solidFill>
                              <a:latin typeface="Cambria Math" charset="0"/>
                            </a:rPr>
                            <m:t>𝑃𝑟𝑜𝑓𝑖𝑡</m:t>
                          </m:r>
                        </m:num>
                        <m:den>
                          <m:r>
                            <a:rPr lang="en-CA" sz="2400" b="0" i="1" smtClean="0">
                              <a:solidFill>
                                <a:schemeClr val="tx1"/>
                              </a:solidFill>
                              <a:latin typeface="Cambria Math" charset="0"/>
                            </a:rPr>
                            <m:t>𝑃</m:t>
                          </m:r>
                          <m:r>
                            <a:rPr lang="en-CA" sz="2400" b="0" i="1" smtClean="0">
                              <a:solidFill>
                                <a:schemeClr val="tx1"/>
                              </a:solidFill>
                              <a:latin typeface="Cambria Math" charset="0"/>
                            </a:rPr>
                            <m:t>−</m:t>
                          </m:r>
                          <m:r>
                            <a:rPr lang="en-CA" sz="2400" b="0" i="1" smtClean="0">
                              <a:solidFill>
                                <a:schemeClr val="tx1"/>
                              </a:solidFill>
                              <a:latin typeface="Cambria Math" charset="0"/>
                            </a:rPr>
                            <m:t>𝐴𝑉𝐶</m:t>
                          </m:r>
                        </m:den>
                      </m:f>
                    </m:oMath>
                  </m:oMathPara>
                </a14:m>
                <a:endParaRPr lang="en-US" sz="2400"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Tx/>
                  <a:buNone/>
                  <a:tabLst/>
                  <a:defRPr/>
                </a:pPr>
                <a:endParaRPr lang="en-CA" sz="2400" b="0" i="1" dirty="0">
                  <a:solidFill>
                    <a:schemeClr val="tx1"/>
                  </a:solidFill>
                  <a:latin typeface="Cambria Math" charset="0"/>
                </a:endParaRPr>
              </a:p>
              <a:p>
                <a:pPr marL="514350" marR="0" lvl="0" indent="-51435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charset="0"/>
                        </a:rPr>
                        <m:t>𝑄</m:t>
                      </m:r>
                      <m:r>
                        <a:rPr lang="en-CA" sz="2400" b="0" i="1" smtClean="0">
                          <a:solidFill>
                            <a:schemeClr val="tx1"/>
                          </a:solidFill>
                          <a:latin typeface="Cambria Math" charset="0"/>
                        </a:rPr>
                        <m:t>= </m:t>
                      </m:r>
                      <m:f>
                        <m:fPr>
                          <m:ctrlPr>
                            <a:rPr lang="mr-IN" sz="2400" b="0" i="1" smtClean="0">
                              <a:solidFill>
                                <a:schemeClr val="tx1"/>
                              </a:solidFill>
                              <a:latin typeface="Cambria Math"/>
                            </a:rPr>
                          </m:ctrlPr>
                        </m:fPr>
                        <m:num>
                          <m:r>
                            <a:rPr lang="en-CA" sz="2400" b="0" i="1" smtClean="0">
                              <a:solidFill>
                                <a:schemeClr val="tx1"/>
                              </a:solidFill>
                              <a:latin typeface="Cambria Math" charset="0"/>
                            </a:rPr>
                            <m:t>5,000+10,000</m:t>
                          </m:r>
                        </m:num>
                        <m:den>
                          <m:r>
                            <a:rPr lang="en-CA" sz="2400" b="0" i="1" smtClean="0">
                              <a:solidFill>
                                <a:schemeClr val="tx1"/>
                              </a:solidFill>
                              <a:latin typeface="Cambria Math" charset="0"/>
                            </a:rPr>
                            <m:t>300−100</m:t>
                          </m:r>
                        </m:den>
                      </m:f>
                    </m:oMath>
                  </m:oMathPara>
                </a14:m>
                <a:endParaRPr lang="en-US" sz="2400"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514350" marR="0" lvl="0" indent="-51435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CA" sz="2400" b="0" i="1" smtClean="0">
                          <a:solidFill>
                            <a:schemeClr val="tx1"/>
                          </a:solidFill>
                          <a:latin typeface="Cambria Math" charset="0"/>
                        </a:rPr>
                        <m:t>𝑄</m:t>
                      </m:r>
                      <m:r>
                        <a:rPr lang="en-CA" sz="2400" b="0" i="1" smtClean="0">
                          <a:solidFill>
                            <a:schemeClr val="tx1"/>
                          </a:solidFill>
                          <a:latin typeface="Cambria Math" charset="0"/>
                        </a:rPr>
                        <m:t>=75</m:t>
                      </m:r>
                    </m:oMath>
                  </m:oMathPara>
                </a14:m>
                <a:endParaRPr lang="en-US" sz="2400" dirty="0">
                  <a:solidFill>
                    <a:schemeClr val="tx1"/>
                  </a:solidFill>
                </a:endParaRP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699" y="1831450"/>
                <a:ext cx="7757005" cy="473639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638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3</a:t>
            </a:r>
          </a:p>
        </p:txBody>
      </p:sp>
      <p:sp>
        <p:nvSpPr>
          <p:cNvPr id="3" name="Text Placeholder 2"/>
          <p:cNvSpPr>
            <a:spLocks noGrp="1"/>
          </p:cNvSpPr>
          <p:nvPr>
            <p:ph type="body" idx="1"/>
          </p:nvPr>
        </p:nvSpPr>
        <p:spPr>
          <a:xfrm>
            <a:off x="893699" y="1660358"/>
            <a:ext cx="7408089" cy="4907491"/>
          </a:xfrm>
        </p:spPr>
        <p:txBody>
          <a:bodyPr/>
          <a:lstStyle/>
          <a:p>
            <a:pPr marL="0" indent="0">
              <a:buNone/>
            </a:pPr>
            <a:r>
              <a:rPr lang="en-CA" dirty="0"/>
              <a:t>b) If the firm sells each television set at a price of $350 rather than $300, what is the required sales volume?</a:t>
            </a:r>
          </a:p>
          <a:p>
            <a:pPr marL="0" indent="0">
              <a:buNone/>
            </a:pPr>
            <a:endParaRPr lang="en-CA" dirty="0"/>
          </a:p>
          <a:p>
            <a:pPr marL="0" indent="0">
              <a:buNone/>
            </a:pPr>
            <a:r>
              <a:rPr lang="en-CA" dirty="0"/>
              <a:t>c) If the price is $350, and if the average variable cost is $85 rather than $100, what is the required sales volume?</a:t>
            </a:r>
          </a:p>
          <a:p>
            <a:endParaRPr lang="en-US" dirty="0"/>
          </a:p>
        </p:txBody>
      </p:sp>
    </p:spTree>
    <p:extLst>
      <p:ext uri="{BB962C8B-B14F-4D97-AF65-F5344CB8AC3E}">
        <p14:creationId xmlns:p14="http://schemas.microsoft.com/office/powerpoint/2010/main" val="696037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3</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484626" y="1783323"/>
                <a:ext cx="3991121" cy="3691045"/>
              </a:xfrm>
            </p:spPr>
            <p:txBody>
              <a:bodyPr numCol="2"/>
              <a:lstStyle/>
              <a:p>
                <a:pPr marL="514350" lvl="0" indent="-514350">
                  <a:buClrTx/>
                  <a:buSzTx/>
                  <a:buNone/>
                  <a:defRPr/>
                </a:pPr>
                <a14:m>
                  <m:oMathPara xmlns:m="http://schemas.openxmlformats.org/officeDocument/2006/math">
                    <m:oMathParaPr>
                      <m:jc m:val="left"/>
                    </m:oMathParaPr>
                    <m:oMath xmlns:m="http://schemas.openxmlformats.org/officeDocument/2006/math">
                      <m:r>
                        <a:rPr lang="en-CA" i="1" smtClean="0">
                          <a:solidFill>
                            <a:schemeClr val="tx1"/>
                          </a:solidFill>
                          <a:latin typeface="Cambria Math" charset="0"/>
                        </a:rPr>
                        <m:t>𝑄</m:t>
                      </m:r>
                      <m:r>
                        <a:rPr lang="en-CA" i="1" smtClean="0">
                          <a:solidFill>
                            <a:schemeClr val="tx1"/>
                          </a:solidFill>
                          <a:latin typeface="Cambria Math" charset="0"/>
                        </a:rPr>
                        <m:t>=</m:t>
                      </m:r>
                      <m:f>
                        <m:fPr>
                          <m:ctrlPr>
                            <a:rPr lang="mr-IN" i="1">
                              <a:solidFill>
                                <a:schemeClr val="tx1"/>
                              </a:solidFill>
                              <a:latin typeface="Cambria Math"/>
                            </a:rPr>
                          </m:ctrlPr>
                        </m:fPr>
                        <m:num>
                          <m:r>
                            <a:rPr lang="en-CA" i="1">
                              <a:solidFill>
                                <a:schemeClr val="tx1"/>
                              </a:solidFill>
                              <a:latin typeface="Cambria Math" charset="0"/>
                            </a:rPr>
                            <m:t>𝑇𝐹𝐶</m:t>
                          </m:r>
                          <m:r>
                            <a:rPr lang="en-CA" i="1">
                              <a:solidFill>
                                <a:schemeClr val="tx1"/>
                              </a:solidFill>
                              <a:latin typeface="Cambria Math" charset="0"/>
                            </a:rPr>
                            <m:t>+</m:t>
                          </m:r>
                          <m:r>
                            <a:rPr lang="en-CA" i="1">
                              <a:solidFill>
                                <a:schemeClr val="tx1"/>
                              </a:solidFill>
                              <a:latin typeface="Cambria Math" charset="0"/>
                            </a:rPr>
                            <m:t>𝑇𝑎𝑟𝑔𝑒𝑡</m:t>
                          </m:r>
                          <m:r>
                            <a:rPr lang="en-CA" i="1">
                              <a:solidFill>
                                <a:schemeClr val="tx1"/>
                              </a:solidFill>
                              <a:latin typeface="Cambria Math" charset="0"/>
                            </a:rPr>
                            <m:t> </m:t>
                          </m:r>
                          <m:r>
                            <a:rPr lang="en-CA" i="1">
                              <a:solidFill>
                                <a:schemeClr val="tx1"/>
                              </a:solidFill>
                              <a:latin typeface="Cambria Math" charset="0"/>
                            </a:rPr>
                            <m:t>𝑃𝑟𝑜𝑓𝑖𝑡</m:t>
                          </m:r>
                        </m:num>
                        <m:den>
                          <m:r>
                            <a:rPr lang="en-CA" i="1">
                              <a:solidFill>
                                <a:schemeClr val="tx1"/>
                              </a:solidFill>
                              <a:latin typeface="Cambria Math" charset="0"/>
                            </a:rPr>
                            <m:t>𝑃</m:t>
                          </m:r>
                          <m:r>
                            <a:rPr lang="en-CA" i="1">
                              <a:solidFill>
                                <a:schemeClr val="tx1"/>
                              </a:solidFill>
                              <a:latin typeface="Cambria Math" charset="0"/>
                            </a:rPr>
                            <m:t>−</m:t>
                          </m:r>
                          <m:r>
                            <a:rPr lang="en-CA" i="1">
                              <a:solidFill>
                                <a:schemeClr val="tx1"/>
                              </a:solidFill>
                              <a:latin typeface="Cambria Math" charset="0"/>
                            </a:rPr>
                            <m:t>𝐴𝑉𝐶</m:t>
                          </m:r>
                        </m:den>
                      </m:f>
                    </m:oMath>
                  </m:oMathPara>
                </a14:m>
                <a:endParaRPr lang="en-US" dirty="0">
                  <a:solidFill>
                    <a:schemeClr val="tx1"/>
                  </a:solidFill>
                </a:endParaRPr>
              </a:p>
              <a:p>
                <a:pPr marL="514350" lvl="0" indent="-514350">
                  <a:buClrTx/>
                  <a:buSzTx/>
                  <a:buNone/>
                  <a:defRPr/>
                </a:pPr>
                <a:endParaRPr lang="en-CA" i="1" dirty="0">
                  <a:solidFill>
                    <a:schemeClr val="tx1"/>
                  </a:solidFill>
                  <a:latin typeface="Cambria Math" charset="0"/>
                </a:endParaRPr>
              </a:p>
              <a:p>
                <a:pPr marL="514350" lvl="0" indent="-514350">
                  <a:buClrTx/>
                  <a:buSzTx/>
                  <a:buNone/>
                  <a:defRPr/>
                </a:pPr>
                <a14:m>
                  <m:oMathPara xmlns:m="http://schemas.openxmlformats.org/officeDocument/2006/math">
                    <m:oMathParaPr>
                      <m:jc m:val="left"/>
                    </m:oMathParaPr>
                    <m:oMath xmlns:m="http://schemas.openxmlformats.org/officeDocument/2006/math">
                      <m:r>
                        <a:rPr lang="en-CA" i="1">
                          <a:solidFill>
                            <a:schemeClr val="tx1"/>
                          </a:solidFill>
                          <a:latin typeface="Cambria Math" charset="0"/>
                        </a:rPr>
                        <m:t>𝑄</m:t>
                      </m:r>
                      <m:r>
                        <a:rPr lang="en-CA" i="1">
                          <a:solidFill>
                            <a:schemeClr val="tx1"/>
                          </a:solidFill>
                          <a:latin typeface="Cambria Math" charset="0"/>
                        </a:rPr>
                        <m:t>= </m:t>
                      </m:r>
                      <m:f>
                        <m:fPr>
                          <m:ctrlPr>
                            <a:rPr lang="mr-IN" i="1">
                              <a:solidFill>
                                <a:schemeClr val="tx1"/>
                              </a:solidFill>
                              <a:latin typeface="Cambria Math"/>
                            </a:rPr>
                          </m:ctrlPr>
                        </m:fPr>
                        <m:num>
                          <m:r>
                            <a:rPr lang="en-CA" i="1">
                              <a:solidFill>
                                <a:schemeClr val="tx1"/>
                              </a:solidFill>
                              <a:latin typeface="Cambria Math" charset="0"/>
                            </a:rPr>
                            <m:t>5,000+10,000</m:t>
                          </m:r>
                        </m:num>
                        <m:den>
                          <m:r>
                            <a:rPr lang="en-CA" i="1">
                              <a:solidFill>
                                <a:schemeClr val="tx1"/>
                              </a:solidFill>
                              <a:latin typeface="Cambria Math" charset="0"/>
                            </a:rPr>
                            <m:t>3</m:t>
                          </m:r>
                          <m:r>
                            <a:rPr lang="en-CA" b="0" i="1" smtClean="0">
                              <a:solidFill>
                                <a:schemeClr val="tx1"/>
                              </a:solidFill>
                              <a:latin typeface="Cambria Math" charset="0"/>
                            </a:rPr>
                            <m:t>5</m:t>
                          </m:r>
                          <m:r>
                            <a:rPr lang="en-CA" i="1">
                              <a:solidFill>
                                <a:schemeClr val="tx1"/>
                              </a:solidFill>
                              <a:latin typeface="Cambria Math" charset="0"/>
                            </a:rPr>
                            <m:t>0−100</m:t>
                          </m:r>
                        </m:den>
                      </m:f>
                    </m:oMath>
                  </m:oMathPara>
                </a14:m>
                <a:endParaRPr lang="en-US" dirty="0">
                  <a:solidFill>
                    <a:schemeClr val="tx1"/>
                  </a:solidFill>
                </a:endParaRPr>
              </a:p>
              <a:p>
                <a:pPr marL="514350" lvl="0" indent="-514350">
                  <a:buClrTx/>
                  <a:buSzTx/>
                  <a:buNone/>
                  <a:defRPr/>
                </a:pPr>
                <a:endParaRPr lang="en-US" dirty="0">
                  <a:solidFill>
                    <a:schemeClr val="tx1"/>
                  </a:solidFill>
                </a:endParaRPr>
              </a:p>
              <a:p>
                <a:pPr marL="514350" lvl="0" indent="-514350">
                  <a:buClrTx/>
                  <a:buSzTx/>
                  <a:buNone/>
                  <a:defRPr/>
                </a:pPr>
                <a14:m>
                  <m:oMathPara xmlns:m="http://schemas.openxmlformats.org/officeDocument/2006/math">
                    <m:oMathParaPr>
                      <m:jc m:val="left"/>
                    </m:oMathParaPr>
                    <m:oMath xmlns:m="http://schemas.openxmlformats.org/officeDocument/2006/math">
                      <m:r>
                        <a:rPr lang="en-CA" i="1">
                          <a:solidFill>
                            <a:schemeClr val="tx1"/>
                          </a:solidFill>
                          <a:latin typeface="Cambria Math" charset="0"/>
                        </a:rPr>
                        <m:t>𝑄</m:t>
                      </m:r>
                      <m:r>
                        <a:rPr lang="en-CA" i="1">
                          <a:solidFill>
                            <a:schemeClr val="tx1"/>
                          </a:solidFill>
                          <a:latin typeface="Cambria Math" charset="0"/>
                        </a:rPr>
                        <m:t>=60</m:t>
                      </m:r>
                    </m:oMath>
                  </m:oMathPara>
                </a14:m>
                <a:endParaRPr lang="en-US" dirty="0">
                  <a:solidFill>
                    <a:schemeClr val="tx1"/>
                  </a:solidFill>
                </a:endParaRPr>
              </a:p>
              <a:p>
                <a:pPr marL="514350" lvl="0" indent="-514350">
                  <a:buClrTx/>
                  <a:buSzTx/>
                  <a:buNone/>
                  <a:defRPr/>
                </a:pPr>
                <a:endParaRPr lang="en-US" dirty="0"/>
              </a:p>
              <a:p>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484626" y="1783323"/>
                <a:ext cx="3991121" cy="3691045"/>
              </a:xfr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824664" y="1783323"/>
                <a:ext cx="3838074" cy="2973186"/>
              </a:xfrm>
              <a:prstGeom prst="rect">
                <a:avLst/>
              </a:prstGeom>
              <a:noFill/>
            </p:spPr>
            <p:txBody>
              <a:bodyPr wrap="square" rtlCol="0">
                <a:spAutoFit/>
              </a:bodyPr>
              <a:lstStyle/>
              <a:p>
                <a:pPr marL="514350" lvl="0" indent="-514350">
                  <a:defRPr/>
                </a:pPr>
                <a14:m>
                  <m:oMathPara xmlns:m="http://schemas.openxmlformats.org/officeDocument/2006/math">
                    <m:oMathParaPr>
                      <m:jc m:val="left"/>
                    </m:oMathParaPr>
                    <m:oMath xmlns:m="http://schemas.openxmlformats.org/officeDocument/2006/math">
                      <m:r>
                        <a:rPr lang="en-CA" sz="2400" i="1">
                          <a:solidFill>
                            <a:schemeClr val="tx1"/>
                          </a:solidFill>
                          <a:latin typeface="Cambria Math" charset="0"/>
                        </a:rPr>
                        <m:t>𝑄</m:t>
                      </m:r>
                      <m:r>
                        <a:rPr lang="en-CA" sz="2400" i="1">
                          <a:solidFill>
                            <a:schemeClr val="tx1"/>
                          </a:solidFill>
                          <a:latin typeface="Cambria Math" charset="0"/>
                        </a:rPr>
                        <m:t>=</m:t>
                      </m:r>
                      <m:f>
                        <m:fPr>
                          <m:ctrlPr>
                            <a:rPr lang="mr-IN" sz="2400" i="1">
                              <a:solidFill>
                                <a:schemeClr val="tx1"/>
                              </a:solidFill>
                              <a:latin typeface="Cambria Math"/>
                            </a:rPr>
                          </m:ctrlPr>
                        </m:fPr>
                        <m:num>
                          <m:r>
                            <a:rPr lang="en-CA" sz="2400" i="1">
                              <a:solidFill>
                                <a:schemeClr val="tx1"/>
                              </a:solidFill>
                              <a:latin typeface="Cambria Math" charset="0"/>
                            </a:rPr>
                            <m:t>𝑇𝐹𝐶</m:t>
                          </m:r>
                          <m:r>
                            <a:rPr lang="en-CA" sz="2400" i="1">
                              <a:solidFill>
                                <a:schemeClr val="tx1"/>
                              </a:solidFill>
                              <a:latin typeface="Cambria Math" charset="0"/>
                            </a:rPr>
                            <m:t>+</m:t>
                          </m:r>
                          <m:r>
                            <a:rPr lang="en-CA" sz="2400" i="1">
                              <a:solidFill>
                                <a:schemeClr val="tx1"/>
                              </a:solidFill>
                              <a:latin typeface="Cambria Math" charset="0"/>
                            </a:rPr>
                            <m:t>𝑇𝑎𝑟𝑔𝑒𝑡</m:t>
                          </m:r>
                          <m:r>
                            <a:rPr lang="en-CA" sz="2400" i="1">
                              <a:solidFill>
                                <a:schemeClr val="tx1"/>
                              </a:solidFill>
                              <a:latin typeface="Cambria Math" charset="0"/>
                            </a:rPr>
                            <m:t> </m:t>
                          </m:r>
                          <m:r>
                            <a:rPr lang="en-CA" sz="2400" i="1">
                              <a:solidFill>
                                <a:schemeClr val="tx1"/>
                              </a:solidFill>
                              <a:latin typeface="Cambria Math" charset="0"/>
                            </a:rPr>
                            <m:t>𝑃𝑟𝑜𝑓𝑖𝑡</m:t>
                          </m:r>
                        </m:num>
                        <m:den>
                          <m:r>
                            <a:rPr lang="en-CA" sz="2400" i="1">
                              <a:solidFill>
                                <a:schemeClr val="tx1"/>
                              </a:solidFill>
                              <a:latin typeface="Cambria Math" charset="0"/>
                            </a:rPr>
                            <m:t>𝑃</m:t>
                          </m:r>
                          <m:r>
                            <a:rPr lang="en-CA" sz="2400" i="1">
                              <a:solidFill>
                                <a:schemeClr val="tx1"/>
                              </a:solidFill>
                              <a:latin typeface="Cambria Math" charset="0"/>
                            </a:rPr>
                            <m:t>−</m:t>
                          </m:r>
                          <m:r>
                            <a:rPr lang="en-CA" sz="2400" i="1">
                              <a:solidFill>
                                <a:schemeClr val="tx1"/>
                              </a:solidFill>
                              <a:latin typeface="Cambria Math" charset="0"/>
                            </a:rPr>
                            <m:t>𝐴𝑉𝐶</m:t>
                          </m:r>
                        </m:den>
                      </m:f>
                    </m:oMath>
                  </m:oMathPara>
                </a14:m>
                <a:endParaRPr lang="en-US" sz="2400" dirty="0">
                  <a:solidFill>
                    <a:schemeClr val="tx1"/>
                  </a:solidFill>
                </a:endParaRPr>
              </a:p>
              <a:p>
                <a:pPr marL="514350" lvl="0" indent="-514350">
                  <a:defRPr/>
                </a:pPr>
                <a:endParaRPr lang="en-CA" sz="2400" i="1" dirty="0">
                  <a:solidFill>
                    <a:schemeClr val="tx1"/>
                  </a:solidFill>
                  <a:latin typeface="Cambria Math" charset="0"/>
                </a:endParaRPr>
              </a:p>
              <a:p>
                <a:pPr marL="514350" lvl="0" indent="-514350">
                  <a:defRPr/>
                </a:pPr>
                <a14:m>
                  <m:oMathPara xmlns:m="http://schemas.openxmlformats.org/officeDocument/2006/math">
                    <m:oMathParaPr>
                      <m:jc m:val="left"/>
                    </m:oMathParaPr>
                    <m:oMath xmlns:m="http://schemas.openxmlformats.org/officeDocument/2006/math">
                      <m:r>
                        <a:rPr lang="en-CA" sz="2400" i="1">
                          <a:solidFill>
                            <a:schemeClr val="tx1"/>
                          </a:solidFill>
                          <a:latin typeface="Cambria Math" charset="0"/>
                        </a:rPr>
                        <m:t>𝑄</m:t>
                      </m:r>
                      <m:r>
                        <a:rPr lang="en-CA" sz="2400" i="1">
                          <a:solidFill>
                            <a:schemeClr val="tx1"/>
                          </a:solidFill>
                          <a:latin typeface="Cambria Math" charset="0"/>
                        </a:rPr>
                        <m:t>= </m:t>
                      </m:r>
                      <m:f>
                        <m:fPr>
                          <m:ctrlPr>
                            <a:rPr lang="mr-IN" sz="2400" i="1">
                              <a:solidFill>
                                <a:schemeClr val="tx1"/>
                              </a:solidFill>
                              <a:latin typeface="Cambria Math"/>
                            </a:rPr>
                          </m:ctrlPr>
                        </m:fPr>
                        <m:num>
                          <m:r>
                            <a:rPr lang="en-CA" sz="2400" i="1">
                              <a:solidFill>
                                <a:schemeClr val="tx1"/>
                              </a:solidFill>
                              <a:latin typeface="Cambria Math" charset="0"/>
                            </a:rPr>
                            <m:t>5,000+10,000</m:t>
                          </m:r>
                        </m:num>
                        <m:den>
                          <m:r>
                            <a:rPr lang="en-CA" sz="2400" i="1">
                              <a:solidFill>
                                <a:schemeClr val="tx1"/>
                              </a:solidFill>
                              <a:latin typeface="Cambria Math" charset="0"/>
                            </a:rPr>
                            <m:t>350−85</m:t>
                          </m:r>
                        </m:den>
                      </m:f>
                    </m:oMath>
                  </m:oMathPara>
                </a14:m>
                <a:endParaRPr lang="en-US" sz="2400" dirty="0">
                  <a:solidFill>
                    <a:schemeClr val="tx1"/>
                  </a:solidFill>
                </a:endParaRPr>
              </a:p>
              <a:p>
                <a:pPr marL="514350" lvl="0" indent="-514350">
                  <a:defRPr/>
                </a:pPr>
                <a:endParaRPr lang="en-US" sz="2400" dirty="0">
                  <a:solidFill>
                    <a:schemeClr val="tx1"/>
                  </a:solidFill>
                </a:endParaRPr>
              </a:p>
              <a:p>
                <a:pPr marL="514350" lvl="0" indent="-514350">
                  <a:defRPr/>
                </a:pPr>
                <a14:m>
                  <m:oMathPara xmlns:m="http://schemas.openxmlformats.org/officeDocument/2006/math">
                    <m:oMathParaPr>
                      <m:jc m:val="left"/>
                    </m:oMathParaPr>
                    <m:oMath xmlns:m="http://schemas.openxmlformats.org/officeDocument/2006/math">
                      <m:r>
                        <a:rPr lang="en-CA" sz="2400" i="1">
                          <a:solidFill>
                            <a:schemeClr val="tx1"/>
                          </a:solidFill>
                          <a:latin typeface="Cambria Math" charset="0"/>
                        </a:rPr>
                        <m:t>𝑄</m:t>
                      </m:r>
                      <m:r>
                        <a:rPr lang="en-CA" sz="2400" i="1">
                          <a:solidFill>
                            <a:schemeClr val="tx1"/>
                          </a:solidFill>
                          <a:latin typeface="Cambria Math" charset="0"/>
                        </a:rPr>
                        <m:t>=56.6</m:t>
                      </m:r>
                    </m:oMath>
                  </m:oMathPara>
                </a14:m>
                <a:endParaRPr lang="en-US" sz="2400" dirty="0">
                  <a:solidFill>
                    <a:schemeClr val="tx1"/>
                  </a:solidFill>
                </a:endParaRPr>
              </a:p>
              <a:p>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4824664" y="1783323"/>
                <a:ext cx="3838074" cy="2973186"/>
              </a:xfrm>
              <a:prstGeom prst="rect">
                <a:avLst/>
              </a:prstGeom>
              <a:blipFill rotWithShape="0">
                <a:blip r:embed="rId3"/>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3074069" y="4620877"/>
            <a:ext cx="3501189" cy="1969419"/>
          </a:xfrm>
          <a:prstGeom prst="rect">
            <a:avLst/>
          </a:prstGeom>
        </p:spPr>
      </p:pic>
    </p:spTree>
    <p:extLst>
      <p:ext uri="{BB962C8B-B14F-4D97-AF65-F5344CB8AC3E}">
        <p14:creationId xmlns:p14="http://schemas.microsoft.com/office/powerpoint/2010/main" val="954299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206613"/>
            <a:ext cx="6462600" cy="1143000"/>
          </a:xfrm>
        </p:spPr>
        <p:txBody>
          <a:bodyPr/>
          <a:lstStyle/>
          <a:p>
            <a:r>
              <a:rPr lang="en-US" dirty="0"/>
              <a:t>QUESTION 4</a:t>
            </a:r>
          </a:p>
        </p:txBody>
      </p:sp>
      <p:sp>
        <p:nvSpPr>
          <p:cNvPr id="3" name="Text Placeholder 2"/>
          <p:cNvSpPr>
            <a:spLocks noGrp="1"/>
          </p:cNvSpPr>
          <p:nvPr>
            <p:ph type="body" idx="1"/>
          </p:nvPr>
        </p:nvSpPr>
        <p:spPr>
          <a:xfrm>
            <a:off x="893700" y="873843"/>
            <a:ext cx="7528405" cy="4736399"/>
          </a:xfrm>
        </p:spPr>
        <p:txBody>
          <a:bodyPr/>
          <a:lstStyle/>
          <a:p>
            <a:pPr marL="0" indent="0">
              <a:buNone/>
            </a:pPr>
            <a:r>
              <a:rPr lang="en-CA" dirty="0"/>
              <a:t>According to a statistical study, the following relationship exists between an electric power plant’s fuel costs (C) and its eight-hour output as a percentage of capacity (Q):</a:t>
            </a:r>
          </a:p>
          <a:p>
            <a:pPr marL="0" indent="0">
              <a:buNone/>
            </a:pPr>
            <a:endParaRPr lang="en-CA" dirty="0"/>
          </a:p>
          <a:p>
            <a:pPr marL="0" indent="0" algn="ctr">
              <a:buNone/>
            </a:pPr>
            <a:r>
              <a:rPr lang="en-CA" dirty="0"/>
              <a:t>C=16.68 + 0.125Q + 0.00439Q</a:t>
            </a:r>
            <a:r>
              <a:rPr lang="en-CA" baseline="30000" dirty="0"/>
              <a:t>2</a:t>
            </a:r>
            <a:r>
              <a:rPr lang="en-CA" dirty="0"/>
              <a:t> </a:t>
            </a:r>
          </a:p>
          <a:p>
            <a:pPr marL="0" indent="0">
              <a:buNone/>
            </a:pPr>
            <a:endParaRPr lang="en-US" dirty="0"/>
          </a:p>
          <a:p>
            <a:pPr marL="514350" indent="-514350">
              <a:buAutoNum type="alphaLcParenR"/>
            </a:pPr>
            <a:r>
              <a:rPr lang="en-CA" dirty="0"/>
              <a:t>When Q increases from 50 to 51, what is the increase in the cost of fuel for this electric plant?</a:t>
            </a:r>
          </a:p>
          <a:p>
            <a:pPr marL="0" indent="0">
              <a:buNone/>
            </a:pPr>
            <a:endParaRPr lang="en-CA" dirty="0"/>
          </a:p>
        </p:txBody>
      </p:sp>
    </p:spTree>
    <p:extLst>
      <p:ext uri="{BB962C8B-B14F-4D97-AF65-F5344CB8AC3E}">
        <p14:creationId xmlns:p14="http://schemas.microsoft.com/office/powerpoint/2010/main" val="1078209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4</a:t>
            </a:r>
          </a:p>
        </p:txBody>
      </p:sp>
      <p:sp>
        <p:nvSpPr>
          <p:cNvPr id="3" name="Text Placeholder 2"/>
          <p:cNvSpPr>
            <a:spLocks noGrp="1"/>
          </p:cNvSpPr>
          <p:nvPr>
            <p:ph type="body" idx="1"/>
          </p:nvPr>
        </p:nvSpPr>
        <p:spPr>
          <a:xfrm>
            <a:off x="893699" y="1831450"/>
            <a:ext cx="7379967" cy="4736399"/>
          </a:xfrm>
        </p:spPr>
        <p:txBody>
          <a:bodyPr/>
          <a:lstStyle/>
          <a:p>
            <a:pPr marL="0" indent="0">
              <a:buNone/>
            </a:pPr>
            <a:r>
              <a:rPr lang="en-CA" dirty="0"/>
              <a:t>a) </a:t>
            </a:r>
          </a:p>
          <a:p>
            <a:pPr marL="0" indent="0">
              <a:buNone/>
            </a:pPr>
            <a:endParaRPr lang="en-CA" dirty="0"/>
          </a:p>
          <a:p>
            <a:pPr marL="0" indent="0">
              <a:buNone/>
            </a:pPr>
            <a:r>
              <a:rPr lang="en-CA" dirty="0"/>
              <a:t>C(50)=16.68 + 0.125(50) + 0.00439(50</a:t>
            </a:r>
            <a:r>
              <a:rPr lang="en-CA" baseline="30000" dirty="0"/>
              <a:t>2</a:t>
            </a:r>
            <a:r>
              <a:rPr lang="en-CA" dirty="0"/>
              <a:t>) = 33.905</a:t>
            </a:r>
          </a:p>
          <a:p>
            <a:pPr marL="0" indent="0">
              <a:buNone/>
            </a:pPr>
            <a:r>
              <a:rPr lang="en-CA" dirty="0"/>
              <a:t>C(51)=16.68 + 0.125(51) + 0.00439(51</a:t>
            </a:r>
            <a:r>
              <a:rPr lang="en-CA" baseline="30000" dirty="0"/>
              <a:t>2</a:t>
            </a:r>
            <a:r>
              <a:rPr lang="en-CA" dirty="0"/>
              <a:t>) = 34.473</a:t>
            </a:r>
          </a:p>
          <a:p>
            <a:pPr marL="0" indent="0">
              <a:buNone/>
            </a:pPr>
            <a:endParaRPr lang="en-CA" dirty="0"/>
          </a:p>
          <a:p>
            <a:pPr marL="0" indent="0">
              <a:buNone/>
            </a:pPr>
            <a:r>
              <a:rPr lang="en-CA" dirty="0"/>
              <a:t>Increase of 0.56839</a:t>
            </a:r>
          </a:p>
          <a:p>
            <a:endParaRPr lang="en-US" dirty="0"/>
          </a:p>
        </p:txBody>
      </p:sp>
    </p:spTree>
    <p:extLst>
      <p:ext uri="{BB962C8B-B14F-4D97-AF65-F5344CB8AC3E}">
        <p14:creationId xmlns:p14="http://schemas.microsoft.com/office/powerpoint/2010/main" val="11741566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4</a:t>
            </a:r>
          </a:p>
        </p:txBody>
      </p:sp>
      <p:sp>
        <p:nvSpPr>
          <p:cNvPr id="3" name="Text Placeholder 2"/>
          <p:cNvSpPr>
            <a:spLocks noGrp="1"/>
          </p:cNvSpPr>
          <p:nvPr>
            <p:ph type="body" idx="1"/>
          </p:nvPr>
        </p:nvSpPr>
        <p:spPr>
          <a:xfrm>
            <a:off x="893700" y="1602850"/>
            <a:ext cx="7480279" cy="4736399"/>
          </a:xfrm>
        </p:spPr>
        <p:txBody>
          <a:bodyPr/>
          <a:lstStyle/>
          <a:p>
            <a:pPr marL="0" indent="0">
              <a:buNone/>
            </a:pPr>
            <a:r>
              <a:rPr lang="en-CA" dirty="0"/>
              <a:t>b) Of what use might the result of part (a) be to the plant’s manager? </a:t>
            </a:r>
          </a:p>
          <a:p>
            <a:pPr marL="0" indent="0">
              <a:buNone/>
            </a:pPr>
            <a:endParaRPr lang="en-CA" dirty="0"/>
          </a:p>
          <a:p>
            <a:pPr marL="0" indent="0">
              <a:buNone/>
            </a:pPr>
            <a:r>
              <a:rPr lang="en-CA" dirty="0"/>
              <a:t>c) Derive the marginal fuel cost curve for this plant, and indicate how it might be used by the plant’s managers.</a:t>
            </a:r>
          </a:p>
        </p:txBody>
      </p:sp>
    </p:spTree>
    <p:extLst>
      <p:ext uri="{BB962C8B-B14F-4D97-AF65-F5344CB8AC3E}">
        <p14:creationId xmlns:p14="http://schemas.microsoft.com/office/powerpoint/2010/main" val="128350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4</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804738"/>
                <a:ext cx="7913416" cy="4763112"/>
              </a:xfrm>
            </p:spPr>
            <p:txBody>
              <a:bodyPr/>
              <a:lstStyle/>
              <a:p>
                <a:pPr marL="0" indent="0">
                  <a:buNone/>
                </a:pPr>
                <a:r>
                  <a:rPr lang="en-CA" dirty="0">
                    <a:solidFill>
                      <a:srgbClr val="000000"/>
                    </a:solidFill>
                  </a:rPr>
                  <a:t>b) To determine the profit maximizing quantity. If the MR is greater than 0.56839 for the 51</a:t>
                </a:r>
                <a:r>
                  <a:rPr lang="en-CA" baseline="30000" dirty="0">
                    <a:solidFill>
                      <a:srgbClr val="000000"/>
                    </a:solidFill>
                  </a:rPr>
                  <a:t>st</a:t>
                </a:r>
                <a:r>
                  <a:rPr lang="en-CA" dirty="0">
                    <a:solidFill>
                      <a:srgbClr val="000000"/>
                    </a:solidFill>
                  </a:rPr>
                  <a:t> unit, output should be expanded. If the MR of the 51</a:t>
                </a:r>
                <a:r>
                  <a:rPr lang="en-CA" baseline="30000" dirty="0">
                    <a:solidFill>
                      <a:srgbClr val="000000"/>
                    </a:solidFill>
                  </a:rPr>
                  <a:t>st</a:t>
                </a:r>
                <a:r>
                  <a:rPr lang="en-CA" dirty="0">
                    <a:solidFill>
                      <a:srgbClr val="000000"/>
                    </a:solidFill>
                  </a:rPr>
                  <a:t> unit is less than 0.56839, we should not produce the 51</a:t>
                </a:r>
                <a:r>
                  <a:rPr lang="en-CA" baseline="30000" dirty="0">
                    <a:solidFill>
                      <a:srgbClr val="000000"/>
                    </a:solidFill>
                  </a:rPr>
                  <a:t>st</a:t>
                </a:r>
                <a:r>
                  <a:rPr lang="en-CA" dirty="0">
                    <a:solidFill>
                      <a:srgbClr val="000000"/>
                    </a:solidFill>
                  </a:rPr>
                  <a:t> unit.</a:t>
                </a:r>
              </a:p>
              <a:p>
                <a:pPr marL="0" indent="0">
                  <a:buNone/>
                </a:pPr>
                <a:endParaRPr lang="en-US" dirty="0">
                  <a:solidFill>
                    <a:srgbClr val="000000"/>
                  </a:solidFill>
                </a:endParaRPr>
              </a:p>
              <a:p>
                <a:pPr marL="0" indent="0">
                  <a:buNone/>
                </a:pPr>
                <a:r>
                  <a:rPr lang="en-US" dirty="0">
                    <a:solidFill>
                      <a:srgbClr val="000000"/>
                    </a:solidFill>
                  </a:rPr>
                  <a:t>c)</a:t>
                </a:r>
                <a:r>
                  <a:rPr lang="en-CA" dirty="0">
                    <a:solidFill>
                      <a:srgbClr val="000000"/>
                    </a:solidFill>
                  </a:rPr>
                  <a:t> MC = </a:t>
                </a:r>
                <a14:m>
                  <m:oMath xmlns:m="http://schemas.openxmlformats.org/officeDocument/2006/math">
                    <m:f>
                      <m:fPr>
                        <m:ctrlPr>
                          <a:rPr lang="en-CA" i="1" smtClean="0">
                            <a:solidFill>
                              <a:srgbClr val="000000"/>
                            </a:solidFill>
                            <a:latin typeface="Cambria Math"/>
                          </a:rPr>
                        </m:ctrlPr>
                      </m:fPr>
                      <m:num>
                        <m:r>
                          <a:rPr lang="en-CA" b="0" i="1" smtClean="0">
                            <a:solidFill>
                              <a:srgbClr val="000000"/>
                            </a:solidFill>
                            <a:latin typeface="Cambria Math" panose="02040503050406030204" pitchFamily="18" charset="0"/>
                          </a:rPr>
                          <m:t>𝑑𝐶</m:t>
                        </m:r>
                      </m:num>
                      <m:den>
                        <m:r>
                          <a:rPr lang="en-CA" b="0" i="1" smtClean="0">
                            <a:solidFill>
                              <a:srgbClr val="000000"/>
                            </a:solidFill>
                            <a:latin typeface="Cambria Math" panose="02040503050406030204" pitchFamily="18" charset="0"/>
                          </a:rPr>
                          <m:t>𝑑𝑄</m:t>
                        </m:r>
                      </m:den>
                    </m:f>
                  </m:oMath>
                </a14:m>
                <a:r>
                  <a:rPr lang="en-CA" dirty="0">
                    <a:solidFill>
                      <a:srgbClr val="000000"/>
                    </a:solidFill>
                  </a:rPr>
                  <a:t> = 0.125 + 0.00878Q</a:t>
                </a:r>
              </a:p>
              <a:p>
                <a:pPr marL="0" indent="0">
                  <a:buNone/>
                </a:pPr>
                <a:endParaRPr lang="en-CA" dirty="0">
                  <a:solidFill>
                    <a:srgbClr val="000000"/>
                  </a:solidFill>
                </a:endParaRPr>
              </a:p>
              <a:p>
                <a:pPr marL="0" indent="0">
                  <a:buNone/>
                </a:pPr>
                <a:r>
                  <a:rPr lang="en-CA" dirty="0">
                    <a:solidFill>
                      <a:srgbClr val="000000"/>
                    </a:solidFill>
                  </a:rPr>
                  <a:t>This is useful to managers as they can determine at any level of output, Q, the marginal cost of production. </a:t>
                </a:r>
                <a:endParaRPr lang="en-US" sz="2400"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804738"/>
                <a:ext cx="7913416" cy="4763112"/>
              </a:xfrm>
              <a:blipFill>
                <a:blip r:embed="rId2"/>
                <a:stretch>
                  <a:fillRect l="-1233" r="-1618"/>
                </a:stretch>
              </a:blipFill>
            </p:spPr>
            <p:txBody>
              <a:bodyPr/>
              <a:lstStyle/>
              <a:p>
                <a:r>
                  <a:rPr lang="en-CA">
                    <a:noFill/>
                  </a:rPr>
                  <a:t> </a:t>
                </a:r>
              </a:p>
            </p:txBody>
          </p:sp>
        </mc:Fallback>
      </mc:AlternateContent>
    </p:spTree>
    <p:extLst>
      <p:ext uri="{BB962C8B-B14F-4D97-AF65-F5344CB8AC3E}">
        <p14:creationId xmlns:p14="http://schemas.microsoft.com/office/powerpoint/2010/main" val="12842146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Text Placeholder 2"/>
          <p:cNvSpPr>
            <a:spLocks noGrp="1"/>
          </p:cNvSpPr>
          <p:nvPr>
            <p:ph type="body" idx="1"/>
          </p:nvPr>
        </p:nvSpPr>
        <p:spPr>
          <a:xfrm>
            <a:off x="893700" y="1417650"/>
            <a:ext cx="7371995" cy="4736399"/>
          </a:xfrm>
        </p:spPr>
        <p:txBody>
          <a:bodyPr/>
          <a:lstStyle/>
          <a:p>
            <a:pPr marL="0" indent="0">
              <a:buNone/>
            </a:pPr>
            <a:r>
              <a:rPr lang="en-CA" dirty="0"/>
              <a:t>The Deering Manufacturing Company’s short run average cost function in 2008 was</a:t>
            </a:r>
          </a:p>
          <a:p>
            <a:pPr marL="0" indent="0">
              <a:buNone/>
            </a:pPr>
            <a:endParaRPr lang="en-CA" dirty="0"/>
          </a:p>
          <a:p>
            <a:pPr marL="0" indent="0" algn="ctr">
              <a:buNone/>
            </a:pPr>
            <a:r>
              <a:rPr lang="en-CA" dirty="0"/>
              <a:t>AC = 3+4Q</a:t>
            </a:r>
          </a:p>
          <a:p>
            <a:pPr marL="0" indent="0">
              <a:buNone/>
            </a:pPr>
            <a:endParaRPr lang="en-CA" dirty="0"/>
          </a:p>
          <a:p>
            <a:pPr marL="0" indent="0">
              <a:buNone/>
            </a:pPr>
            <a:r>
              <a:rPr lang="en-CA" dirty="0"/>
              <a:t>Where AC is firm’s average cost (in dollars per pound of the product), and Q is its output rate.</a:t>
            </a:r>
          </a:p>
          <a:p>
            <a:pPr marL="0" indent="0">
              <a:buNone/>
            </a:pPr>
            <a:endParaRPr lang="en-CA" dirty="0"/>
          </a:p>
          <a:p>
            <a:pPr marL="0" indent="0">
              <a:buNone/>
            </a:pPr>
            <a:r>
              <a:rPr lang="en-CA" dirty="0"/>
              <a:t>a)Obtain the equation for the firm’s short-run total cost function.</a:t>
            </a:r>
          </a:p>
        </p:txBody>
      </p:sp>
    </p:spTree>
    <p:extLst>
      <p:ext uri="{BB962C8B-B14F-4D97-AF65-F5344CB8AC3E}">
        <p14:creationId xmlns:p14="http://schemas.microsoft.com/office/powerpoint/2010/main" val="1420363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6</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p:txBody>
              <a:bodyPr/>
              <a:lstStyle/>
              <a:p>
                <a:pPr marL="457200" indent="-457200">
                  <a:buAutoNum type="alphaLcParenR"/>
                </a:pPr>
                <a:r>
                  <a:rPr lang="en-US" dirty="0"/>
                  <a:t>Total Cost= Average Cost * Quantity</a:t>
                </a:r>
              </a:p>
              <a:p>
                <a:pPr marL="457200" indent="-457200">
                  <a:buAutoNum type="alphaLcParenR"/>
                </a:pPr>
                <a:endParaRPr lang="en-US" dirty="0"/>
              </a:p>
              <a:p>
                <a:pPr>
                  <a:buNone/>
                </a:pPr>
                <a14:m>
                  <m:oMathPara xmlns:m="http://schemas.openxmlformats.org/officeDocument/2006/math">
                    <m:oMathParaPr>
                      <m:jc m:val="left"/>
                    </m:oMathParaPr>
                    <m:oMath xmlns:m="http://schemas.openxmlformats.org/officeDocument/2006/math">
                      <m:r>
                        <a:rPr lang="en-CA" b="0" i="1" smtClean="0">
                          <a:latin typeface="Cambria Math" charset="0"/>
                        </a:rPr>
                        <m:t>𝑇𝐶</m:t>
                      </m:r>
                      <m:r>
                        <a:rPr lang="en-CA" b="0" i="1" smtClean="0">
                          <a:latin typeface="Cambria Math" charset="0"/>
                        </a:rPr>
                        <m:t>=</m:t>
                      </m:r>
                      <m:r>
                        <a:rPr lang="en-CA" b="0" i="1" smtClean="0">
                          <a:latin typeface="Cambria Math" charset="0"/>
                        </a:rPr>
                        <m:t>𝐴𝐶</m:t>
                      </m:r>
                      <m:d>
                        <m:dPr>
                          <m:ctrlPr>
                            <a:rPr lang="en-CA" b="0" i="1" smtClean="0">
                              <a:latin typeface="Cambria Math"/>
                            </a:rPr>
                          </m:ctrlPr>
                        </m:dPr>
                        <m:e>
                          <m:r>
                            <a:rPr lang="en-CA" b="0" i="1" smtClean="0">
                              <a:latin typeface="Cambria Math" charset="0"/>
                            </a:rPr>
                            <m:t>𝑄</m:t>
                          </m:r>
                        </m:e>
                      </m:d>
                    </m:oMath>
                  </m:oMathPara>
                </a14:m>
                <a:endParaRPr lang="en-CA" b="0" dirty="0"/>
              </a:p>
              <a:p>
                <a:pPr>
                  <a:buNone/>
                </a:pPr>
                <a14:m>
                  <m:oMathPara xmlns:m="http://schemas.openxmlformats.org/officeDocument/2006/math">
                    <m:oMathParaPr>
                      <m:jc m:val="left"/>
                    </m:oMathParaPr>
                    <m:oMath xmlns:m="http://schemas.openxmlformats.org/officeDocument/2006/math">
                      <m:r>
                        <a:rPr lang="en-CA" i="1">
                          <a:latin typeface="Cambria Math" charset="0"/>
                        </a:rPr>
                        <m:t>𝑇𝐶</m:t>
                      </m:r>
                      <m:r>
                        <a:rPr lang="en-CA" i="1">
                          <a:latin typeface="Cambria Math" charset="0"/>
                        </a:rPr>
                        <m:t>=(3+4</m:t>
                      </m:r>
                      <m:r>
                        <a:rPr lang="en-CA" b="0" i="1" smtClean="0">
                          <a:latin typeface="Cambria Math" charset="0"/>
                        </a:rPr>
                        <m:t>𝑄</m:t>
                      </m:r>
                      <m:r>
                        <a:rPr lang="en-CA" b="0" i="1" smtClean="0">
                          <a:latin typeface="Cambria Math" charset="0"/>
                        </a:rPr>
                        <m:t>)</m:t>
                      </m:r>
                      <m:d>
                        <m:dPr>
                          <m:ctrlPr>
                            <a:rPr lang="en-CA" i="1">
                              <a:latin typeface="Cambria Math"/>
                            </a:rPr>
                          </m:ctrlPr>
                        </m:dPr>
                        <m:e>
                          <m:r>
                            <a:rPr lang="en-CA" i="1">
                              <a:latin typeface="Cambria Math" charset="0"/>
                            </a:rPr>
                            <m:t>𝑄</m:t>
                          </m:r>
                        </m:e>
                      </m:d>
                    </m:oMath>
                  </m:oMathPara>
                </a14:m>
                <a:endParaRPr lang="en-CA" b="0" dirty="0"/>
              </a:p>
              <a:p>
                <a:pPr>
                  <a:buNone/>
                </a:pPr>
                <a14:m>
                  <m:oMathPara xmlns:m="http://schemas.openxmlformats.org/officeDocument/2006/math">
                    <m:oMathParaPr>
                      <m:jc m:val="left"/>
                    </m:oMathParaPr>
                    <m:oMath xmlns:m="http://schemas.openxmlformats.org/officeDocument/2006/math">
                      <m:r>
                        <a:rPr lang="en-CA" i="1">
                          <a:latin typeface="Cambria Math" charset="0"/>
                        </a:rPr>
                        <m:t>𝑇𝐶</m:t>
                      </m:r>
                      <m:r>
                        <a:rPr lang="en-CA" i="1">
                          <a:latin typeface="Cambria Math" charset="0"/>
                        </a:rPr>
                        <m:t>=3</m:t>
                      </m:r>
                      <m:r>
                        <a:rPr lang="en-CA" b="0" i="1" smtClean="0">
                          <a:latin typeface="Cambria Math" charset="0"/>
                        </a:rPr>
                        <m:t>𝑄</m:t>
                      </m:r>
                      <m:r>
                        <a:rPr lang="en-CA" b="0" i="1" smtClean="0">
                          <a:latin typeface="Cambria Math" charset="0"/>
                        </a:rPr>
                        <m:t>+4</m:t>
                      </m:r>
                      <m:sSup>
                        <m:sSupPr>
                          <m:ctrlPr>
                            <a:rPr lang="en-CA" b="0" i="1" smtClean="0">
                              <a:latin typeface="Cambria Math"/>
                            </a:rPr>
                          </m:ctrlPr>
                        </m:sSupPr>
                        <m:e>
                          <m:r>
                            <a:rPr lang="en-CA" b="0" i="1" smtClean="0">
                              <a:latin typeface="Cambria Math" charset="0"/>
                            </a:rPr>
                            <m:t>𝑄</m:t>
                          </m:r>
                        </m:e>
                        <m:sup>
                          <m:r>
                            <a:rPr lang="en-CA" b="0" i="1" smtClean="0">
                              <a:latin typeface="Cambria Math" charset="0"/>
                            </a:rPr>
                            <m:t>2</m:t>
                          </m:r>
                        </m:sup>
                      </m:sSup>
                    </m:oMath>
                  </m:oMathPara>
                </a14:m>
                <a:endParaRPr lang="en-CA" b="0" dirty="0"/>
              </a:p>
              <a:p>
                <a:pPr marL="457200" indent="-457200">
                  <a:buAutoNum type="alphaLcParen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blipFill rotWithShape="0">
                <a:blip r:embed="rId2"/>
                <a:stretch>
                  <a:fillRect l="-1038" t="-129"/>
                </a:stretch>
              </a:blipFill>
            </p:spPr>
            <p:txBody>
              <a:bodyPr/>
              <a:lstStyle/>
              <a:p>
                <a:r>
                  <a:rPr lang="en-US">
                    <a:noFill/>
                  </a:rPr>
                  <a:t> </a:t>
                </a:r>
              </a:p>
            </p:txBody>
          </p:sp>
        </mc:Fallback>
      </mc:AlternateContent>
    </p:spTree>
    <p:extLst>
      <p:ext uri="{BB962C8B-B14F-4D97-AF65-F5344CB8AC3E}">
        <p14:creationId xmlns:p14="http://schemas.microsoft.com/office/powerpoint/2010/main" val="81122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295" y="274650"/>
            <a:ext cx="7988967" cy="1143000"/>
          </a:xfrm>
        </p:spPr>
        <p:txBody>
          <a:bodyPr/>
          <a:lstStyle/>
          <a:p>
            <a:r>
              <a:rPr lang="en-US" dirty="0"/>
              <a:t>ECONOMIC COST AND OPPORTUNITY COST</a:t>
            </a:r>
          </a:p>
        </p:txBody>
      </p:sp>
      <p:sp>
        <p:nvSpPr>
          <p:cNvPr id="3" name="Text Placeholder 2"/>
          <p:cNvSpPr>
            <a:spLocks noGrp="1"/>
          </p:cNvSpPr>
          <p:nvPr>
            <p:ph type="body" idx="1"/>
          </p:nvPr>
        </p:nvSpPr>
        <p:spPr>
          <a:xfrm>
            <a:off x="493295" y="1840832"/>
            <a:ext cx="8229599" cy="4727017"/>
          </a:xfrm>
        </p:spPr>
        <p:txBody>
          <a:bodyPr/>
          <a:lstStyle/>
          <a:p>
            <a:pPr marL="285750" indent="-285750"/>
            <a:r>
              <a:rPr lang="en-US" sz="1800" b="1" dirty="0"/>
              <a:t>Economic Cost </a:t>
            </a:r>
            <a:r>
              <a:rPr lang="en-US" sz="1800" dirty="0"/>
              <a:t>is the sum of explicit accounting costs plus implicit costs (</a:t>
            </a:r>
            <a:r>
              <a:rPr lang="en-US" sz="1800" dirty="0" err="1"/>
              <a:t>ie</a:t>
            </a:r>
            <a:r>
              <a:rPr lang="en-US" sz="1800" dirty="0"/>
              <a:t>: opportunity costs). Economic costs are always greater than or equal to accounting costs</a:t>
            </a:r>
            <a:br>
              <a:rPr lang="en-US" sz="1800" dirty="0"/>
            </a:br>
            <a:endParaRPr lang="en-US" sz="1800" dirty="0"/>
          </a:p>
          <a:p>
            <a:pPr marL="285750" indent="-285750"/>
            <a:r>
              <a:rPr lang="en-US" sz="1800" b="1" dirty="0"/>
              <a:t>Opportunity Cost </a:t>
            </a:r>
            <a:r>
              <a:rPr lang="en-US" sz="1800" dirty="0"/>
              <a:t>is the value of the next best alternative forgone. The opportunity cost of an input is the value that could have been generated from using that input in the </a:t>
            </a:r>
            <a:r>
              <a:rPr lang="en-US" sz="1800" b="1" dirty="0"/>
              <a:t>best alternative way </a:t>
            </a:r>
            <a:r>
              <a:rPr lang="en-US" sz="1800" dirty="0"/>
              <a:t>to the way it is being used now.</a:t>
            </a:r>
            <a:br>
              <a:rPr lang="en-US" sz="1800" dirty="0"/>
            </a:br>
            <a:endParaRPr lang="en-US" sz="1800" dirty="0"/>
          </a:p>
          <a:p>
            <a:pPr marL="285750" indent="-285750"/>
            <a:r>
              <a:rPr lang="en-US" sz="1800" b="1" dirty="0"/>
              <a:t>Sunk Costs</a:t>
            </a:r>
            <a:r>
              <a:rPr lang="en-US" sz="1800" dirty="0"/>
              <a:t> are resources that are spent and cannot be recovered; these costs should be ignored and managers should focus only on future costs and benefits</a:t>
            </a:r>
            <a:endParaRPr lang="en-US" sz="1800" b="1" dirty="0"/>
          </a:p>
          <a:p>
            <a:endParaRPr lang="en-US" sz="1800" dirty="0"/>
          </a:p>
        </p:txBody>
      </p:sp>
    </p:spTree>
    <p:extLst>
      <p:ext uri="{BB962C8B-B14F-4D97-AF65-F5344CB8AC3E}">
        <p14:creationId xmlns:p14="http://schemas.microsoft.com/office/powerpoint/2010/main" val="1641949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6</a:t>
            </a:r>
          </a:p>
        </p:txBody>
      </p:sp>
      <p:sp>
        <p:nvSpPr>
          <p:cNvPr id="3" name="Text Placeholder 2"/>
          <p:cNvSpPr>
            <a:spLocks noGrp="1"/>
          </p:cNvSpPr>
          <p:nvPr>
            <p:ph type="body" idx="1"/>
          </p:nvPr>
        </p:nvSpPr>
        <p:spPr>
          <a:xfrm>
            <a:off x="893700" y="1660358"/>
            <a:ext cx="7384026" cy="4907491"/>
          </a:xfrm>
        </p:spPr>
        <p:txBody>
          <a:bodyPr/>
          <a:lstStyle/>
          <a:p>
            <a:pPr marL="0" indent="0">
              <a:buNone/>
            </a:pPr>
            <a:r>
              <a:rPr lang="en-CA" dirty="0"/>
              <a:t>b) Does the firm have any fixed costs? Explain.</a:t>
            </a:r>
          </a:p>
          <a:p>
            <a:pPr marL="0" indent="0">
              <a:buNone/>
            </a:pPr>
            <a:endParaRPr lang="en-CA" dirty="0"/>
          </a:p>
          <a:p>
            <a:pPr marL="0" indent="0">
              <a:buNone/>
            </a:pPr>
            <a:r>
              <a:rPr lang="en-CA" dirty="0"/>
              <a:t>c) If the price of the Deering Company’s product (per pound) is $3, is the firm making profit or loss?</a:t>
            </a:r>
          </a:p>
          <a:p>
            <a:pPr marL="0" indent="0">
              <a:buNone/>
            </a:pPr>
            <a:endParaRPr lang="en-CA" dirty="0"/>
          </a:p>
          <a:p>
            <a:pPr marL="0" indent="0">
              <a:buNone/>
            </a:pPr>
            <a:r>
              <a:rPr lang="en-CA" dirty="0"/>
              <a:t>d) Derive an equation for the firm’s marginal cost function</a:t>
            </a:r>
          </a:p>
          <a:p>
            <a:endParaRPr lang="en-US" dirty="0"/>
          </a:p>
        </p:txBody>
      </p:sp>
    </p:spTree>
    <p:extLst>
      <p:ext uri="{BB962C8B-B14F-4D97-AF65-F5344CB8AC3E}">
        <p14:creationId xmlns:p14="http://schemas.microsoft.com/office/powerpoint/2010/main" val="1023472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6</a:t>
            </a:r>
          </a:p>
        </p:txBody>
      </p:sp>
      <p:sp>
        <p:nvSpPr>
          <p:cNvPr id="3" name="Text Placeholder 2"/>
          <p:cNvSpPr>
            <a:spLocks noGrp="1"/>
          </p:cNvSpPr>
          <p:nvPr>
            <p:ph type="body" idx="1"/>
          </p:nvPr>
        </p:nvSpPr>
        <p:spPr>
          <a:xfrm>
            <a:off x="893700" y="1636296"/>
            <a:ext cx="7275742" cy="4931554"/>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b) Since the firm’s total cost function is entirely dependent on Q, there are no fixed costs.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c) Recall, the average cost function is:</a:t>
            </a:r>
          </a:p>
          <a:p>
            <a:pPr marL="0" marR="0" lvl="0" indent="0" defTabSz="914400" eaLnBrk="1" fontAlgn="auto" latinLnBrk="0" hangingPunct="1">
              <a:lnSpc>
                <a:spcPct val="100000"/>
              </a:lnSpc>
              <a:spcBef>
                <a:spcPts val="0"/>
              </a:spcBef>
              <a:spcAft>
                <a:spcPts val="0"/>
              </a:spcAft>
              <a:buClrTx/>
              <a:buSzTx/>
              <a:buFontTx/>
              <a:buNone/>
              <a:tabLst/>
              <a:defRPr/>
            </a:pPr>
            <a:r>
              <a:rPr lang="en-US" dirty="0"/>
              <a:t>     AC = 3 + 4Q</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At any output greater than 0, we are making a loss since AC will be greater than $3 (the price at which the product is sold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indent="0">
              <a:buNone/>
            </a:pPr>
            <a:r>
              <a:rPr lang="en-US" dirty="0"/>
              <a:t>d)</a:t>
            </a:r>
            <a:r>
              <a:rPr lang="en-CA" dirty="0">
                <a:solidFill>
                  <a:srgbClr val="000000"/>
                </a:solidFill>
              </a:rPr>
              <a:t> </a:t>
            </a:r>
            <a:r>
              <a:rPr lang="en-CA" dirty="0">
                <a:solidFill>
                  <a:schemeClr val="bg2"/>
                </a:solidFill>
              </a:rPr>
              <a:t>TC = 3Q + 4Q</a:t>
            </a:r>
            <a:r>
              <a:rPr lang="en-CA" baseline="30000" dirty="0">
                <a:solidFill>
                  <a:schemeClr val="bg2"/>
                </a:solidFill>
              </a:rPr>
              <a:t>2</a:t>
            </a:r>
          </a:p>
          <a:p>
            <a:pPr marL="0" indent="0">
              <a:buNone/>
            </a:pPr>
            <a:endParaRPr lang="en-CA" baseline="30000" dirty="0">
              <a:solidFill>
                <a:schemeClr val="bg2"/>
              </a:solidFill>
            </a:endParaRPr>
          </a:p>
          <a:p>
            <a:pPr marL="0" indent="0">
              <a:buNone/>
            </a:pPr>
            <a:r>
              <a:rPr lang="en-CA" dirty="0">
                <a:solidFill>
                  <a:schemeClr val="bg2"/>
                </a:solidFill>
              </a:rPr>
              <a:t>     MC = 3 + 8Q</a:t>
            </a:r>
            <a:endParaRPr lang="en-US" dirty="0">
              <a:solidFill>
                <a:schemeClr val="bg2"/>
              </a:solidFill>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648329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9</a:t>
            </a:r>
          </a:p>
        </p:txBody>
      </p:sp>
      <p:sp>
        <p:nvSpPr>
          <p:cNvPr id="3" name="Text Placeholder 2"/>
          <p:cNvSpPr>
            <a:spLocks noGrp="1"/>
          </p:cNvSpPr>
          <p:nvPr>
            <p:ph type="body" idx="1"/>
          </p:nvPr>
        </p:nvSpPr>
        <p:spPr>
          <a:xfrm>
            <a:off x="893700" y="1417650"/>
            <a:ext cx="7913416" cy="4787175"/>
          </a:xfrm>
        </p:spPr>
        <p:txBody>
          <a:bodyPr/>
          <a:lstStyle/>
          <a:p>
            <a:pPr>
              <a:buNone/>
            </a:pPr>
            <a:r>
              <a:rPr lang="en-US" dirty="0"/>
              <a:t>The Dijon Company</a:t>
            </a:r>
            <a:r>
              <a:rPr lang="fr-FR" dirty="0"/>
              <a:t>’</a:t>
            </a:r>
            <a:r>
              <a:rPr lang="en-US" dirty="0"/>
              <a:t>s total variable cost function is </a:t>
            </a:r>
          </a:p>
          <a:p>
            <a:pPr algn="ctr">
              <a:buNone/>
            </a:pPr>
            <a:r>
              <a:rPr lang="en-US" dirty="0"/>
              <a:t>TVC = 50Q – 10Q</a:t>
            </a:r>
            <a:r>
              <a:rPr lang="en-US" baseline="30000" dirty="0"/>
              <a:t>2</a:t>
            </a:r>
            <a:r>
              <a:rPr lang="en-US" dirty="0"/>
              <a:t> + Q</a:t>
            </a:r>
            <a:r>
              <a:rPr lang="en-US" baseline="30000" dirty="0"/>
              <a:t>3</a:t>
            </a:r>
          </a:p>
          <a:p>
            <a:pPr algn="ctr">
              <a:buNone/>
            </a:pPr>
            <a:endParaRPr lang="en-US" dirty="0"/>
          </a:p>
          <a:p>
            <a:pPr marL="457200" indent="-457200">
              <a:buAutoNum type="alphaUcParenR"/>
            </a:pPr>
            <a:r>
              <a:rPr lang="en-US" dirty="0"/>
              <a:t>What is the output level where marginal cost is a minimum?</a:t>
            </a:r>
          </a:p>
          <a:p>
            <a:pPr marL="457200" indent="-457200">
              <a:buAutoNum type="alphaUcParenR"/>
            </a:pPr>
            <a:endParaRPr lang="en-US" dirty="0"/>
          </a:p>
          <a:p>
            <a:pPr>
              <a:buNone/>
            </a:pPr>
            <a:r>
              <a:rPr lang="en-US" dirty="0"/>
              <a:t>B) What is the output level where average variable cost is a minimum?</a:t>
            </a:r>
          </a:p>
          <a:p>
            <a:pPr>
              <a:buNone/>
            </a:pPr>
            <a:endParaRPr lang="en-US" dirty="0"/>
          </a:p>
          <a:p>
            <a:pPr>
              <a:buNone/>
            </a:pPr>
            <a:r>
              <a:rPr lang="en-US" dirty="0"/>
              <a:t>C) What is the value of average variable cost and marginal cost at the output specified in the answer to part (b)?</a:t>
            </a:r>
          </a:p>
        </p:txBody>
      </p:sp>
    </p:spTree>
    <p:extLst>
      <p:ext uri="{BB962C8B-B14F-4D97-AF65-F5344CB8AC3E}">
        <p14:creationId xmlns:p14="http://schemas.microsoft.com/office/powerpoint/2010/main" val="1817960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9</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700" y="1515980"/>
                <a:ext cx="7516374" cy="5051870"/>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a) Marginal cost is minimized when its derivative is set equal to 0. Find MC:</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a:buNone/>
                </a:pPr>
                <a:r>
                  <a:rPr lang="en-US" dirty="0"/>
                  <a:t>MC = </a:t>
                </a:r>
                <a14:m>
                  <m:oMath xmlns:m="http://schemas.openxmlformats.org/officeDocument/2006/math">
                    <m:f>
                      <m:fPr>
                        <m:ctrlPr>
                          <a:rPr lang="mr-IN" i="1" smtClean="0">
                            <a:latin typeface="Cambria Math"/>
                          </a:rPr>
                        </m:ctrlPr>
                      </m:fPr>
                      <m:num>
                        <m:r>
                          <a:rPr lang="en-CA" b="0" i="1" smtClean="0">
                            <a:latin typeface="Cambria Math" charset="0"/>
                          </a:rPr>
                          <m:t>𝑑𝑇𝐶</m:t>
                        </m:r>
                      </m:num>
                      <m:den>
                        <m:r>
                          <a:rPr lang="en-CA" b="0" i="1" smtClean="0">
                            <a:latin typeface="Cambria Math" charset="0"/>
                          </a:rPr>
                          <m:t>𝑑𝑄</m:t>
                        </m:r>
                      </m:den>
                    </m:f>
                    <m:r>
                      <a:rPr lang="en-CA" b="0" i="1" smtClean="0">
                        <a:latin typeface="Cambria Math" panose="02040503050406030204" pitchFamily="18" charset="0"/>
                      </a:rPr>
                      <m:t>= </m:t>
                    </m:r>
                    <m:f>
                      <m:fPr>
                        <m:ctrlPr>
                          <a:rPr lang="mr-IN" i="1">
                            <a:latin typeface="Cambria Math"/>
                          </a:rPr>
                        </m:ctrlPr>
                      </m:fPr>
                      <m:num>
                        <m:r>
                          <a:rPr lang="en-CA" i="1">
                            <a:latin typeface="Cambria Math" charset="0"/>
                          </a:rPr>
                          <m:t>𝑑𝑇</m:t>
                        </m:r>
                        <m:r>
                          <a:rPr lang="en-CA" b="0" i="1" smtClean="0">
                            <a:latin typeface="Cambria Math" panose="02040503050406030204" pitchFamily="18" charset="0"/>
                          </a:rPr>
                          <m:t>𝑉</m:t>
                        </m:r>
                        <m:r>
                          <a:rPr lang="en-CA" i="1">
                            <a:latin typeface="Cambria Math" charset="0"/>
                          </a:rPr>
                          <m:t>𝐶</m:t>
                        </m:r>
                      </m:num>
                      <m:den>
                        <m:r>
                          <a:rPr lang="en-CA" i="1">
                            <a:latin typeface="Cambria Math" charset="0"/>
                          </a:rPr>
                          <m:t>𝑑𝑄</m:t>
                        </m:r>
                      </m:den>
                    </m:f>
                  </m:oMath>
                </a14:m>
                <a:endParaRPr lang="en-US" dirty="0"/>
              </a:p>
              <a:p>
                <a:pPr>
                  <a:buNone/>
                </a:pPr>
                <a:r>
                  <a:rPr lang="en-US" dirty="0"/>
                  <a:t>MC = 50 – 20Q + 3Q</a:t>
                </a:r>
                <a:r>
                  <a:rPr lang="en-US" baseline="30000" dirty="0"/>
                  <a:t>2</a:t>
                </a:r>
              </a:p>
              <a:p>
                <a:pPr>
                  <a:buNone/>
                </a:pPr>
                <a:endParaRPr lang="en-US" baseline="30000" dirty="0"/>
              </a:p>
              <a:p>
                <a:pPr>
                  <a:buNone/>
                </a:pPr>
                <a:r>
                  <a:rPr lang="en-US" dirty="0"/>
                  <a:t> Find the derivative of MC:</a:t>
                </a:r>
              </a:p>
              <a:p>
                <a:pPr>
                  <a:buNone/>
                </a:pPr>
                <a:endParaRPr lang="en-US" sz="800" dirty="0"/>
              </a:p>
              <a:p>
                <a:pPr>
                  <a:buNone/>
                </a:pPr>
                <a:r>
                  <a:rPr lang="en-US" dirty="0"/>
                  <a:t>  </a:t>
                </a:r>
                <a14:m>
                  <m:oMath xmlns:m="http://schemas.openxmlformats.org/officeDocument/2006/math">
                    <m:f>
                      <m:fPr>
                        <m:ctrlPr>
                          <a:rPr lang="en-US" i="1" smtClean="0">
                            <a:latin typeface="Cambria Math"/>
                          </a:rPr>
                        </m:ctrlPr>
                      </m:fPr>
                      <m:num>
                        <m:r>
                          <a:rPr lang="en-CA" b="0" i="1" smtClean="0">
                            <a:latin typeface="Cambria Math" panose="02040503050406030204" pitchFamily="18" charset="0"/>
                          </a:rPr>
                          <m:t>𝑑𝑀𝐶</m:t>
                        </m:r>
                      </m:num>
                      <m:den>
                        <m:r>
                          <a:rPr lang="en-CA" b="0" i="1" smtClean="0">
                            <a:latin typeface="Cambria Math" panose="02040503050406030204" pitchFamily="18" charset="0"/>
                          </a:rPr>
                          <m:t>𝑑𝑄</m:t>
                        </m:r>
                      </m:den>
                    </m:f>
                    <m:r>
                      <a:rPr lang="en-CA" b="0" i="1" smtClean="0">
                        <a:latin typeface="Cambria Math" panose="02040503050406030204" pitchFamily="18" charset="0"/>
                      </a:rPr>
                      <m:t>=−20+6</m:t>
                    </m:r>
                    <m:r>
                      <a:rPr lang="en-CA" b="0" i="1" smtClean="0">
                        <a:latin typeface="Cambria Math" panose="02040503050406030204" pitchFamily="18" charset="0"/>
                      </a:rPr>
                      <m:t>𝑄</m:t>
                    </m:r>
                  </m:oMath>
                </a14:m>
                <a:endParaRPr lang="en-US" dirty="0"/>
              </a:p>
              <a:p>
                <a:pPr>
                  <a:buNone/>
                </a:pPr>
                <a:endParaRPr lang="en-US" sz="800" dirty="0"/>
              </a:p>
              <a:p>
                <a:pPr>
                  <a:buNone/>
                </a:pPr>
                <a:r>
                  <a:rPr lang="en-US" dirty="0"/>
                  <a:t>Set equal to 0 to obtain a minimum value:</a:t>
                </a:r>
              </a:p>
              <a:p>
                <a:pPr>
                  <a:buNone/>
                </a:pPr>
                <a:endParaRPr lang="en-US" sz="800" dirty="0"/>
              </a:p>
              <a:p>
                <a:pPr>
                  <a:buNone/>
                </a:pPr>
                <a:r>
                  <a:rPr lang="en-US" dirty="0"/>
                  <a:t> 0 = -20 + 6Q</a:t>
                </a:r>
              </a:p>
              <a:p>
                <a:pPr>
                  <a:buNone/>
                </a:pPr>
                <a:r>
                  <a:rPr lang="en-US" dirty="0"/>
                  <a:t>Q = 3.33 units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700" y="1515980"/>
                <a:ext cx="7516374" cy="5051870"/>
              </a:xfrm>
              <a:blipFill>
                <a:blip r:embed="rId2"/>
                <a:stretch>
                  <a:fillRect l="-1298" t="-121" r="-2190"/>
                </a:stretch>
              </a:blipFill>
            </p:spPr>
            <p:txBody>
              <a:bodyPr/>
              <a:lstStyle/>
              <a:p>
                <a:r>
                  <a:rPr lang="en-CA">
                    <a:noFill/>
                  </a:rPr>
                  <a:t> </a:t>
                </a:r>
              </a:p>
            </p:txBody>
          </p:sp>
        </mc:Fallback>
      </mc:AlternateContent>
    </p:spTree>
    <p:extLst>
      <p:ext uri="{BB962C8B-B14F-4D97-AF65-F5344CB8AC3E}">
        <p14:creationId xmlns:p14="http://schemas.microsoft.com/office/powerpoint/2010/main" val="72350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9</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893699" y="1831450"/>
                <a:ext cx="7432153" cy="4736399"/>
              </a:xfrm>
            </p:spPr>
            <p:txBody>
              <a:bodyPr/>
              <a:lstStyle/>
              <a:p>
                <a:pPr>
                  <a:buNone/>
                </a:pPr>
                <a:r>
                  <a:rPr lang="en-US" dirty="0"/>
                  <a:t>b) Average Variable Cost is minimized when its derivative is set equal to 0. Find AVC:</a:t>
                </a:r>
              </a:p>
              <a:p>
                <a:pPr>
                  <a:buNone/>
                </a:pPr>
                <a:endParaRPr lang="en-US" dirty="0"/>
              </a:p>
              <a:p>
                <a:pPr>
                  <a:buNone/>
                </a:pPr>
                <a:r>
                  <a:rPr lang="en-US" dirty="0"/>
                  <a:t>AVC= TVC/Q</a:t>
                </a:r>
              </a:p>
              <a:p>
                <a:pPr>
                  <a:buNone/>
                </a:pPr>
                <a:r>
                  <a:rPr lang="en-US" dirty="0"/>
                  <a:t>AVC= 50 - 10Q + Q</a:t>
                </a:r>
                <a:r>
                  <a:rPr lang="en-US" baseline="30000" dirty="0"/>
                  <a:t>2</a:t>
                </a:r>
                <a:r>
                  <a:rPr lang="en-US" dirty="0"/>
                  <a:t> </a:t>
                </a:r>
              </a:p>
              <a:p>
                <a:pPr>
                  <a:buNone/>
                </a:pPr>
                <a:endParaRPr lang="en-US" dirty="0"/>
              </a:p>
              <a:p>
                <a:pPr>
                  <a:buNone/>
                </a:pPr>
                <a14:m>
                  <m:oMath xmlns:m="http://schemas.openxmlformats.org/officeDocument/2006/math">
                    <m:f>
                      <m:fPr>
                        <m:ctrlPr>
                          <a:rPr lang="mr-IN" i="1" smtClean="0">
                            <a:latin typeface="Cambria Math"/>
                          </a:rPr>
                        </m:ctrlPr>
                      </m:fPr>
                      <m:num>
                        <m:r>
                          <a:rPr lang="en-CA" b="0" i="1" smtClean="0">
                            <a:latin typeface="Cambria Math" charset="0"/>
                          </a:rPr>
                          <m:t>𝑑𝐴𝑉𝐶</m:t>
                        </m:r>
                      </m:num>
                      <m:den>
                        <m:r>
                          <a:rPr lang="en-CA" b="0" i="1" smtClean="0">
                            <a:latin typeface="Cambria Math" charset="0"/>
                          </a:rPr>
                          <m:t>𝑑𝑄</m:t>
                        </m:r>
                      </m:den>
                    </m:f>
                  </m:oMath>
                </a14:m>
                <a:r>
                  <a:rPr lang="en-CA" dirty="0"/>
                  <a:t> = -10 + 2Q</a:t>
                </a:r>
              </a:p>
              <a:p>
                <a:pPr>
                  <a:buNone/>
                </a:pPr>
                <a:r>
                  <a:rPr lang="en-US" dirty="0"/>
                  <a:t>0 = -10 +2Q</a:t>
                </a:r>
              </a:p>
              <a:p>
                <a:pPr>
                  <a:buNone/>
                </a:pPr>
                <a:r>
                  <a:rPr lang="en-US" dirty="0"/>
                  <a:t>Q=5</a:t>
                </a:r>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893699" y="1831450"/>
                <a:ext cx="7432153" cy="4736399"/>
              </a:xfrm>
              <a:blipFill>
                <a:blip r:embed="rId2"/>
                <a:stretch>
                  <a:fillRect l="-1313"/>
                </a:stretch>
              </a:blipFill>
            </p:spPr>
            <p:txBody>
              <a:bodyPr/>
              <a:lstStyle/>
              <a:p>
                <a:r>
                  <a:rPr lang="en-CA">
                    <a:noFill/>
                  </a:rPr>
                  <a:t> </a:t>
                </a:r>
              </a:p>
            </p:txBody>
          </p:sp>
        </mc:Fallback>
      </mc:AlternateContent>
    </p:spTree>
    <p:extLst>
      <p:ext uri="{BB962C8B-B14F-4D97-AF65-F5344CB8AC3E}">
        <p14:creationId xmlns:p14="http://schemas.microsoft.com/office/powerpoint/2010/main" val="1289494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9</a:t>
            </a:r>
          </a:p>
        </p:txBody>
      </p:sp>
      <p:sp>
        <p:nvSpPr>
          <p:cNvPr id="3" name="Text Placeholder 2"/>
          <p:cNvSpPr>
            <a:spLocks noGrp="1"/>
          </p:cNvSpPr>
          <p:nvPr>
            <p:ph type="body" idx="1"/>
          </p:nvPr>
        </p:nvSpPr>
        <p:spPr/>
        <p:txBody>
          <a:bodyPr/>
          <a:lstStyle/>
          <a:p>
            <a:pPr>
              <a:buNone/>
            </a:pPr>
            <a:r>
              <a:rPr lang="en-US" dirty="0"/>
              <a:t>C) When Q = 5,</a:t>
            </a:r>
          </a:p>
          <a:p>
            <a:pPr>
              <a:buNone/>
            </a:pPr>
            <a:endParaRPr lang="en-US" dirty="0"/>
          </a:p>
          <a:p>
            <a:pPr>
              <a:buNone/>
            </a:pPr>
            <a:r>
              <a:rPr lang="en-US" dirty="0"/>
              <a:t>AVC equals 50 – 10(5) + 5</a:t>
            </a:r>
            <a:r>
              <a:rPr lang="en-US" baseline="30000" dirty="0"/>
              <a:t>2</a:t>
            </a:r>
            <a:r>
              <a:rPr lang="en-US" dirty="0"/>
              <a:t> = 25</a:t>
            </a:r>
          </a:p>
          <a:p>
            <a:pPr>
              <a:buNone/>
            </a:pPr>
            <a:r>
              <a:rPr lang="en-US" dirty="0"/>
              <a:t>MC equals 50 – 20(5) + 3(5</a:t>
            </a:r>
            <a:r>
              <a:rPr lang="en-US" baseline="30000" dirty="0"/>
              <a:t>2</a:t>
            </a:r>
            <a:r>
              <a:rPr lang="en-US" dirty="0"/>
              <a:t>) = 25</a:t>
            </a:r>
          </a:p>
          <a:p>
            <a:pPr>
              <a:buNone/>
            </a:pPr>
            <a:endParaRPr lang="en-US" dirty="0"/>
          </a:p>
          <a:p>
            <a:pPr>
              <a:buNone/>
            </a:pPr>
            <a:r>
              <a:rPr lang="en-US" dirty="0"/>
              <a:t>Therefore, as expected MC = AVC at this output level</a:t>
            </a:r>
          </a:p>
          <a:p>
            <a:endParaRPr lang="en-US" dirty="0"/>
          </a:p>
        </p:txBody>
      </p:sp>
    </p:spTree>
    <p:extLst>
      <p:ext uri="{BB962C8B-B14F-4D97-AF65-F5344CB8AC3E}">
        <p14:creationId xmlns:p14="http://schemas.microsoft.com/office/powerpoint/2010/main" val="843312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10</a:t>
            </a:r>
          </a:p>
        </p:txBody>
      </p:sp>
      <p:sp>
        <p:nvSpPr>
          <p:cNvPr id="3" name="Text Placeholder 2"/>
          <p:cNvSpPr>
            <a:spLocks noGrp="1"/>
          </p:cNvSpPr>
          <p:nvPr>
            <p:ph type="body" idx="1"/>
          </p:nvPr>
        </p:nvSpPr>
        <p:spPr>
          <a:xfrm>
            <a:off x="893700" y="1554724"/>
            <a:ext cx="7540437" cy="4736399"/>
          </a:xfrm>
        </p:spPr>
        <p:txBody>
          <a:bodyPr/>
          <a:lstStyle/>
          <a:p>
            <a:pPr marL="0" indent="0">
              <a:buNone/>
            </a:pPr>
            <a:r>
              <a:rPr lang="en-CA" dirty="0"/>
              <a:t>Berwyn Company has </a:t>
            </a:r>
            <a:r>
              <a:rPr lang="en-CA" u="sng" dirty="0"/>
              <a:t>plenty excess manufacturing capacity</a:t>
            </a:r>
            <a:r>
              <a:rPr lang="en-CA" dirty="0"/>
              <a:t> to produce new products and the </a:t>
            </a:r>
            <a:r>
              <a:rPr lang="en-CA" u="sng" dirty="0"/>
              <a:t>total fixed cost will be unaffected</a:t>
            </a:r>
            <a:r>
              <a:rPr lang="en-CA" dirty="0"/>
              <a:t>. Accountants decide that $300,000 of fixed charges will be absorbed by the new product. The variable cost per unit of making and selling the new product is $14, which is composed of the following:</a:t>
            </a:r>
          </a:p>
        </p:txBody>
      </p:sp>
      <p:graphicFrame>
        <p:nvGraphicFramePr>
          <p:cNvPr id="4" name="Table 3"/>
          <p:cNvGraphicFramePr>
            <a:graphicFrameLocks noGrp="1"/>
          </p:cNvGraphicFramePr>
          <p:nvPr>
            <p:extLst>
              <p:ext uri="{D42A27DB-BD31-4B8C-83A1-F6EECF244321}">
                <p14:modId xmlns:p14="http://schemas.microsoft.com/office/powerpoint/2010/main" val="2067899686"/>
              </p:ext>
            </p:extLst>
          </p:nvPr>
        </p:nvGraphicFramePr>
        <p:xfrm>
          <a:off x="1763688" y="4620515"/>
          <a:ext cx="6096000" cy="1483360"/>
        </p:xfrm>
        <a:graphic>
          <a:graphicData uri="http://schemas.openxmlformats.org/drawingml/2006/table">
            <a:tbl>
              <a:tblPr firstRow="1" bandRow="1">
                <a:tableStyleId>{C4B1156A-380E-4F78-BDF5-A606A8083BF9}</a:tableStyleId>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70840">
                <a:tc>
                  <a:txBody>
                    <a:bodyPr/>
                    <a:lstStyle/>
                    <a:p>
                      <a:r>
                        <a:rPr lang="en-CA" dirty="0"/>
                        <a:t>Direct</a:t>
                      </a:r>
                      <a:r>
                        <a:rPr lang="en-CA" baseline="0" dirty="0"/>
                        <a:t> Labor</a:t>
                      </a:r>
                      <a:endParaRPr lang="en-US" b="0" dirty="0"/>
                    </a:p>
                  </a:txBody>
                  <a:tcPr/>
                </a:tc>
                <a:tc>
                  <a:txBody>
                    <a:bodyPr/>
                    <a:lstStyle/>
                    <a:p>
                      <a:r>
                        <a:rPr lang="en-CA" dirty="0"/>
                        <a:t>$8.20</a:t>
                      </a:r>
                      <a:endParaRPr lang="en-US" b="0" dirty="0"/>
                    </a:p>
                  </a:txBody>
                  <a:tcPr/>
                </a:tc>
                <a:extLst>
                  <a:ext uri="{0D108BD9-81ED-4DB2-BD59-A6C34878D82A}">
                    <a16:rowId xmlns:a16="http://schemas.microsoft.com/office/drawing/2014/main" xmlns="" val="10000"/>
                  </a:ext>
                </a:extLst>
              </a:tr>
              <a:tr h="370840">
                <a:tc>
                  <a:txBody>
                    <a:bodyPr/>
                    <a:lstStyle/>
                    <a:p>
                      <a:r>
                        <a:rPr lang="en-CA" dirty="0"/>
                        <a:t>Direct Material</a:t>
                      </a:r>
                      <a:endParaRPr lang="en-US" dirty="0"/>
                    </a:p>
                  </a:txBody>
                  <a:tcPr/>
                </a:tc>
                <a:tc>
                  <a:txBody>
                    <a:bodyPr/>
                    <a:lstStyle/>
                    <a:p>
                      <a:r>
                        <a:rPr lang="en-CA" dirty="0"/>
                        <a:t>1.90</a:t>
                      </a:r>
                      <a:endParaRPr lang="en-US" dirty="0"/>
                    </a:p>
                  </a:txBody>
                  <a:tcPr/>
                </a:tc>
                <a:extLst>
                  <a:ext uri="{0D108BD9-81ED-4DB2-BD59-A6C34878D82A}">
                    <a16:rowId xmlns:a16="http://schemas.microsoft.com/office/drawing/2014/main" xmlns="" val="10001"/>
                  </a:ext>
                </a:extLst>
              </a:tr>
              <a:tr h="370840">
                <a:tc>
                  <a:txBody>
                    <a:bodyPr/>
                    <a:lstStyle/>
                    <a:p>
                      <a:r>
                        <a:rPr lang="en-CA" dirty="0"/>
                        <a:t>Other </a:t>
                      </a:r>
                      <a:endParaRPr lang="en-US" dirty="0"/>
                    </a:p>
                  </a:txBody>
                  <a:tcPr/>
                </a:tc>
                <a:tc>
                  <a:txBody>
                    <a:bodyPr/>
                    <a:lstStyle/>
                    <a:p>
                      <a:r>
                        <a:rPr lang="en-CA" dirty="0"/>
                        <a:t>3.90</a:t>
                      </a:r>
                      <a:endParaRPr lang="en-US" dirty="0"/>
                    </a:p>
                  </a:txBody>
                  <a:tcPr/>
                </a:tc>
                <a:extLst>
                  <a:ext uri="{0D108BD9-81ED-4DB2-BD59-A6C34878D82A}">
                    <a16:rowId xmlns:a16="http://schemas.microsoft.com/office/drawing/2014/main" xmlns="" val="10002"/>
                  </a:ext>
                </a:extLst>
              </a:tr>
              <a:tr h="370840">
                <a:tc>
                  <a:txBody>
                    <a:bodyPr/>
                    <a:lstStyle/>
                    <a:p>
                      <a:r>
                        <a:rPr lang="en-CA" dirty="0"/>
                        <a:t>Total</a:t>
                      </a:r>
                      <a:endParaRPr lang="en-US" b="1" dirty="0"/>
                    </a:p>
                  </a:txBody>
                  <a:tcPr/>
                </a:tc>
                <a:tc>
                  <a:txBody>
                    <a:bodyPr/>
                    <a:lstStyle/>
                    <a:p>
                      <a:r>
                        <a:rPr lang="en-CA" dirty="0"/>
                        <a:t>$14.00</a:t>
                      </a:r>
                      <a:endParaRPr lang="en-US" b="1" dirty="0"/>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105949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10</a:t>
            </a:r>
          </a:p>
        </p:txBody>
      </p:sp>
      <p:sp>
        <p:nvSpPr>
          <p:cNvPr id="3" name="Text Placeholder 2"/>
          <p:cNvSpPr>
            <a:spLocks noGrp="1"/>
          </p:cNvSpPr>
          <p:nvPr>
            <p:ph type="body" idx="1"/>
          </p:nvPr>
        </p:nvSpPr>
        <p:spPr>
          <a:xfrm>
            <a:off x="893700" y="1663008"/>
            <a:ext cx="7299805" cy="4736399"/>
          </a:xfrm>
        </p:spPr>
        <p:txBody>
          <a:bodyPr/>
          <a:lstStyle/>
          <a:p>
            <a:pPr>
              <a:buNone/>
            </a:pPr>
            <a:r>
              <a:rPr lang="en-CA" dirty="0"/>
              <a:t>Should the Berwyn Company add the new product to its </a:t>
            </a:r>
            <a:r>
              <a:rPr lang="en-CA"/>
              <a:t>line if </a:t>
            </a:r>
            <a:r>
              <a:rPr lang="en-CA" dirty="0"/>
              <a:t>it can sell about 10,000 units of this product at the price of $25?</a:t>
            </a:r>
          </a:p>
          <a:p>
            <a:pPr>
              <a:buNone/>
            </a:pPr>
            <a:endParaRPr lang="en-US" dirty="0"/>
          </a:p>
        </p:txBody>
      </p:sp>
    </p:spTree>
    <p:extLst>
      <p:ext uri="{BB962C8B-B14F-4D97-AF65-F5344CB8AC3E}">
        <p14:creationId xmlns:p14="http://schemas.microsoft.com/office/powerpoint/2010/main" val="3146795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10</a:t>
            </a:r>
          </a:p>
        </p:txBody>
      </p:sp>
      <p:sp>
        <p:nvSpPr>
          <p:cNvPr id="3" name="Text Placeholder 2"/>
          <p:cNvSpPr>
            <a:spLocks noGrp="1"/>
          </p:cNvSpPr>
          <p:nvPr>
            <p:ph type="body" idx="1"/>
          </p:nvPr>
        </p:nvSpPr>
        <p:spPr>
          <a:xfrm>
            <a:off x="893700" y="1831450"/>
            <a:ext cx="7384026" cy="4736399"/>
          </a:xfrm>
        </p:spPr>
        <p:txBody>
          <a:bodyPr/>
          <a:lstStyle/>
          <a:p>
            <a:pPr>
              <a:buNone/>
            </a:pPr>
            <a:r>
              <a:rPr lang="en-US" dirty="0">
                <a:solidFill>
                  <a:srgbClr val="000000"/>
                </a:solidFill>
              </a:rPr>
              <a:t>a)</a:t>
            </a:r>
            <a:r>
              <a:rPr lang="en-CA" dirty="0">
                <a:solidFill>
                  <a:srgbClr val="000000"/>
                </a:solidFill>
              </a:rPr>
              <a:t> The fixed cost were already SUNK COSTS.</a:t>
            </a:r>
          </a:p>
          <a:p>
            <a:pPr>
              <a:buNone/>
            </a:pPr>
            <a:endParaRPr lang="en-CA" u="sng" dirty="0">
              <a:solidFill>
                <a:srgbClr val="000000"/>
              </a:solidFill>
            </a:endParaRPr>
          </a:p>
          <a:p>
            <a:pPr>
              <a:buNone/>
            </a:pPr>
            <a:r>
              <a:rPr lang="en-CA" u="sng" dirty="0">
                <a:solidFill>
                  <a:srgbClr val="000000"/>
                </a:solidFill>
              </a:rPr>
              <a:t>Economist:</a:t>
            </a:r>
          </a:p>
          <a:p>
            <a:pPr>
              <a:buNone/>
            </a:pPr>
            <a:r>
              <a:rPr lang="en-CA" dirty="0">
                <a:solidFill>
                  <a:srgbClr val="000000"/>
                </a:solidFill>
              </a:rPr>
              <a:t>Profit = 10,000 * (25-14) = $110,000</a:t>
            </a:r>
          </a:p>
          <a:p>
            <a:pPr>
              <a:buNone/>
            </a:pPr>
            <a:r>
              <a:rPr lang="en-CA" dirty="0">
                <a:solidFill>
                  <a:schemeClr val="accent1"/>
                </a:solidFill>
              </a:rPr>
              <a:t>YES</a:t>
            </a:r>
          </a:p>
          <a:p>
            <a:pPr>
              <a:buNone/>
            </a:pPr>
            <a:endParaRPr lang="en-CA" dirty="0">
              <a:solidFill>
                <a:schemeClr val="accent1"/>
              </a:solidFill>
            </a:endParaRPr>
          </a:p>
          <a:p>
            <a:pPr>
              <a:buNone/>
            </a:pPr>
            <a:r>
              <a:rPr lang="en-CA" u="sng" dirty="0">
                <a:solidFill>
                  <a:srgbClr val="000000"/>
                </a:solidFill>
              </a:rPr>
              <a:t>Accountant:</a:t>
            </a:r>
          </a:p>
          <a:p>
            <a:pPr>
              <a:buNone/>
            </a:pPr>
            <a:r>
              <a:rPr lang="en-CA" dirty="0">
                <a:solidFill>
                  <a:srgbClr val="000000"/>
                </a:solidFill>
              </a:rPr>
              <a:t>Profit = 10,000 * (25-14) – 300,000 =</a:t>
            </a:r>
            <a:br>
              <a:rPr lang="en-CA" dirty="0">
                <a:solidFill>
                  <a:srgbClr val="000000"/>
                </a:solidFill>
              </a:rPr>
            </a:br>
            <a:r>
              <a:rPr lang="en-CA" dirty="0">
                <a:solidFill>
                  <a:srgbClr val="000000"/>
                </a:solidFill>
              </a:rPr>
              <a:t> -$190,000</a:t>
            </a:r>
          </a:p>
          <a:p>
            <a:pPr>
              <a:buNone/>
            </a:pPr>
            <a:r>
              <a:rPr lang="en-CA" dirty="0">
                <a:solidFill>
                  <a:srgbClr val="4F81BD"/>
                </a:solidFill>
              </a:rPr>
              <a:t>NO</a:t>
            </a:r>
          </a:p>
          <a:p>
            <a:endParaRPr lang="en-US" dirty="0"/>
          </a:p>
        </p:txBody>
      </p:sp>
    </p:spTree>
    <p:extLst>
      <p:ext uri="{BB962C8B-B14F-4D97-AF65-F5344CB8AC3E}">
        <p14:creationId xmlns:p14="http://schemas.microsoft.com/office/powerpoint/2010/main" val="1692988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10</a:t>
            </a:r>
          </a:p>
        </p:txBody>
      </p:sp>
      <p:sp>
        <p:nvSpPr>
          <p:cNvPr id="3" name="Text Placeholder 2"/>
          <p:cNvSpPr>
            <a:spLocks noGrp="1"/>
          </p:cNvSpPr>
          <p:nvPr>
            <p:ph type="body" idx="1"/>
          </p:nvPr>
        </p:nvSpPr>
        <p:spPr/>
        <p:txBody>
          <a:bodyPr/>
          <a:lstStyle/>
          <a:p>
            <a:pPr marL="0" indent="0">
              <a:buNone/>
            </a:pPr>
            <a:r>
              <a:rPr lang="en-CA" dirty="0"/>
              <a:t>b) Should it add the new product if it can sell about 10,000 units at a price of $20?</a:t>
            </a:r>
          </a:p>
          <a:p>
            <a:pPr marL="0" indent="0">
              <a:buNone/>
            </a:pPr>
            <a:endParaRPr lang="en-CA" dirty="0"/>
          </a:p>
          <a:p>
            <a:pPr marL="0" indent="0">
              <a:buNone/>
            </a:pPr>
            <a:r>
              <a:rPr lang="en-CA" dirty="0"/>
              <a:t>c) Should it add the new product if it can sell about 10,000 units at a price of $15?</a:t>
            </a:r>
          </a:p>
          <a:p>
            <a:pPr marL="0" indent="0">
              <a:buNone/>
            </a:pPr>
            <a:endParaRPr lang="en-CA" dirty="0"/>
          </a:p>
          <a:p>
            <a:pPr marL="0" indent="0">
              <a:buNone/>
            </a:pPr>
            <a:r>
              <a:rPr lang="en-CA" dirty="0"/>
              <a:t>d) What is the minimum price for the new product that will make it worth while for Berwyn to add the new product to its line?</a:t>
            </a:r>
          </a:p>
          <a:p>
            <a:endParaRPr lang="en-US" dirty="0"/>
          </a:p>
        </p:txBody>
      </p:sp>
    </p:spTree>
    <p:extLst>
      <p:ext uri="{BB962C8B-B14F-4D97-AF65-F5344CB8AC3E}">
        <p14:creationId xmlns:p14="http://schemas.microsoft.com/office/powerpoint/2010/main" val="210295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5" y="-96253"/>
            <a:ext cx="7744972" cy="1143000"/>
          </a:xfrm>
        </p:spPr>
        <p:txBody>
          <a:bodyPr/>
          <a:lstStyle/>
          <a:p>
            <a:r>
              <a:rPr lang="en-US" dirty="0"/>
              <a:t>SHORT-RUN VS. LONG-RUN COSTS</a:t>
            </a:r>
          </a:p>
        </p:txBody>
      </p:sp>
      <p:sp>
        <p:nvSpPr>
          <p:cNvPr id="3" name="Text Placeholder 2"/>
          <p:cNvSpPr>
            <a:spLocks noGrp="1"/>
          </p:cNvSpPr>
          <p:nvPr>
            <p:ph type="body" idx="1"/>
          </p:nvPr>
        </p:nvSpPr>
        <p:spPr>
          <a:xfrm>
            <a:off x="845575" y="1602977"/>
            <a:ext cx="8061158" cy="1287379"/>
          </a:xfrm>
        </p:spPr>
        <p:txBody>
          <a:bodyPr/>
          <a:lstStyle/>
          <a:p>
            <a:pPr marL="342900" indent="-342900"/>
            <a:r>
              <a:rPr lang="en-US" sz="2000" dirty="0"/>
              <a:t>The Cost function relates input costs and output</a:t>
            </a:r>
          </a:p>
          <a:p>
            <a:endParaRPr lang="en-US" sz="2000" dirty="0"/>
          </a:p>
          <a:p>
            <a:pPr marL="342900" indent="-342900"/>
            <a:r>
              <a:rPr lang="en-US" sz="2000" dirty="0"/>
              <a:t>In the </a:t>
            </a:r>
            <a:r>
              <a:rPr lang="en-US" sz="2000" b="1" dirty="0"/>
              <a:t>short</a:t>
            </a:r>
            <a:r>
              <a:rPr lang="en-US" sz="2000" dirty="0"/>
              <a:t> run:</a:t>
            </a:r>
          </a:p>
          <a:p>
            <a:pPr marL="342900" lvl="1" indent="-342900">
              <a:buFont typeface="Arial" panose="020B0604020202020204" pitchFamily="34" charset="0"/>
              <a:buChar char="•"/>
            </a:pPr>
            <a:r>
              <a:rPr lang="en-US" sz="2000" dirty="0"/>
              <a:t>there are fixed costs that are incurred (</a:t>
            </a:r>
            <a:r>
              <a:rPr lang="en-US" sz="2000" dirty="0" err="1"/>
              <a:t>ie</a:t>
            </a:r>
            <a:r>
              <a:rPr lang="en-US" sz="2000" dirty="0"/>
              <a:t>: have to be paid) no matter what output is produced</a:t>
            </a:r>
          </a:p>
          <a:p>
            <a:pPr marL="342900" lvl="1" indent="-342900">
              <a:buFont typeface="Arial" panose="020B0604020202020204" pitchFamily="34" charset="0"/>
              <a:buChar char="•"/>
            </a:pPr>
            <a:r>
              <a:rPr lang="en-US" sz="2000" dirty="0"/>
              <a:t>there are variable costs that are incurred depending on the quantity being produced</a:t>
            </a:r>
            <a:endParaRPr lang="en-US" sz="2000" b="1" dirty="0"/>
          </a:p>
        </p:txBody>
      </p:sp>
      <mc:AlternateContent xmlns:mc="http://schemas.openxmlformats.org/markup-compatibility/2006" xmlns:a14="http://schemas.microsoft.com/office/drawing/2010/main">
        <mc:Choice Requires="a14">
          <p:sp>
            <p:nvSpPr>
              <p:cNvPr id="6" name="Rectangle 5"/>
              <p:cNvSpPr/>
              <p:nvPr/>
            </p:nvSpPr>
            <p:spPr>
              <a:xfrm>
                <a:off x="84049" y="4541460"/>
                <a:ext cx="897590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𝑆h𝑜𝑟𝑡</m:t>
                      </m:r>
                      <m:r>
                        <a:rPr lang="en-CA" sz="2400" b="0" i="1" smtClean="0">
                          <a:latin typeface="Cambria Math" panose="02040503050406030204" pitchFamily="18" charset="0"/>
                        </a:rPr>
                        <m:t> </m:t>
                      </m:r>
                      <m:r>
                        <a:rPr lang="en-CA" sz="2400" b="0" i="1" smtClean="0">
                          <a:latin typeface="Cambria Math" panose="02040503050406030204" pitchFamily="18" charset="0"/>
                        </a:rPr>
                        <m:t>𝑅𝑢𝑛</m:t>
                      </m:r>
                      <m:r>
                        <a:rPr lang="en-CA" sz="2400" b="0" i="1" smtClean="0">
                          <a:latin typeface="Cambria Math" panose="02040503050406030204" pitchFamily="18" charset="0"/>
                        </a:rPr>
                        <m:t> </m:t>
                      </m:r>
                      <m:r>
                        <a:rPr lang="en-CA" sz="2400" i="1">
                          <a:latin typeface="Cambria Math" charset="0"/>
                        </a:rPr>
                        <m:t>𝑇𝑜𝑡𝑎𝑙</m:t>
                      </m:r>
                      <m:r>
                        <a:rPr lang="en-CA" sz="2400" i="1">
                          <a:latin typeface="Cambria Math" charset="0"/>
                        </a:rPr>
                        <m:t> </m:t>
                      </m:r>
                      <m:r>
                        <a:rPr lang="en-CA" sz="2400" i="1">
                          <a:latin typeface="Cambria Math" charset="0"/>
                        </a:rPr>
                        <m:t>𝐶𝑜𝑠𝑡</m:t>
                      </m:r>
                      <m:r>
                        <a:rPr lang="en-CA" sz="2400" i="1">
                          <a:latin typeface="Cambria Math" charset="0"/>
                        </a:rPr>
                        <m:t>=</m:t>
                      </m:r>
                      <m:r>
                        <a:rPr lang="en-CA" sz="2400" i="1">
                          <a:latin typeface="Cambria Math" charset="0"/>
                        </a:rPr>
                        <m:t>𝑇𝑜𝑡𝑎𝑙</m:t>
                      </m:r>
                      <m:r>
                        <a:rPr lang="en-CA" sz="2400" i="1">
                          <a:latin typeface="Cambria Math" charset="0"/>
                        </a:rPr>
                        <m:t> </m:t>
                      </m:r>
                      <m:r>
                        <a:rPr lang="en-CA" sz="2400" i="1">
                          <a:latin typeface="Cambria Math" charset="0"/>
                        </a:rPr>
                        <m:t>𝐹𝑖𝑥𝑒𝑑</m:t>
                      </m:r>
                      <m:r>
                        <a:rPr lang="en-CA" sz="2400" i="1">
                          <a:latin typeface="Cambria Math" charset="0"/>
                        </a:rPr>
                        <m:t> </m:t>
                      </m:r>
                      <m:r>
                        <a:rPr lang="en-CA" sz="2400" i="1">
                          <a:latin typeface="Cambria Math" charset="0"/>
                        </a:rPr>
                        <m:t>𝐶𝑜𝑠𝑡</m:t>
                      </m:r>
                      <m:r>
                        <a:rPr lang="en-CA" sz="2400" i="1">
                          <a:latin typeface="Cambria Math" charset="0"/>
                        </a:rPr>
                        <m:t>+</m:t>
                      </m:r>
                      <m:r>
                        <a:rPr lang="en-CA" sz="2400" i="1">
                          <a:latin typeface="Cambria Math" charset="0"/>
                        </a:rPr>
                        <m:t>𝑇𝑜𝑡𝑎𝑙</m:t>
                      </m:r>
                      <m:r>
                        <a:rPr lang="en-CA" sz="2400" i="1">
                          <a:latin typeface="Cambria Math" charset="0"/>
                        </a:rPr>
                        <m:t> </m:t>
                      </m:r>
                      <m:r>
                        <a:rPr lang="en-CA" sz="2400" i="1">
                          <a:latin typeface="Cambria Math" charset="0"/>
                        </a:rPr>
                        <m:t>𝑉𝑎𝑟𝑖𝑎𝑏𝑙𝑒</m:t>
                      </m:r>
                      <m:r>
                        <a:rPr lang="en-CA" sz="2400" i="1">
                          <a:latin typeface="Cambria Math" charset="0"/>
                        </a:rPr>
                        <m:t> </m:t>
                      </m:r>
                      <m:r>
                        <a:rPr lang="en-CA" sz="2400" i="1">
                          <a:latin typeface="Cambria Math" charset="0"/>
                        </a:rPr>
                        <m:t>𝐶𝑜𝑠𝑡</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84049" y="4541460"/>
                <a:ext cx="8975902" cy="461665"/>
              </a:xfrm>
              <a:prstGeom prst="rect">
                <a:avLst/>
              </a:prstGeom>
              <a:blipFill>
                <a:blip r:embed="rId2"/>
                <a:stretch>
                  <a:fillRect/>
                </a:stretch>
              </a:blipFill>
            </p:spPr>
            <p:txBody>
              <a:bodyPr/>
              <a:lstStyle/>
              <a:p>
                <a:r>
                  <a:rPr lang="en-CA">
                    <a:noFill/>
                  </a:rPr>
                  <a:t> </a:t>
                </a:r>
              </a:p>
            </p:txBody>
          </p:sp>
        </mc:Fallback>
      </mc:AlternateContent>
    </p:spTree>
    <p:extLst>
      <p:ext uri="{BB962C8B-B14F-4D97-AF65-F5344CB8AC3E}">
        <p14:creationId xmlns:p14="http://schemas.microsoft.com/office/powerpoint/2010/main" val="12775869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10</a:t>
            </a:r>
          </a:p>
        </p:txBody>
      </p:sp>
      <p:sp>
        <p:nvSpPr>
          <p:cNvPr id="3" name="Text Placeholder 2"/>
          <p:cNvSpPr>
            <a:spLocks noGrp="1"/>
          </p:cNvSpPr>
          <p:nvPr>
            <p:ph type="body" idx="1"/>
          </p:nvPr>
        </p:nvSpPr>
        <p:spPr>
          <a:xfrm>
            <a:off x="401130" y="1618090"/>
            <a:ext cx="8341740" cy="4736399"/>
          </a:xfrm>
        </p:spPr>
        <p:txBody>
          <a:bodyPr/>
          <a:lstStyle/>
          <a:p>
            <a:pPr marL="0" indent="0">
              <a:buNone/>
            </a:pPr>
            <a:r>
              <a:rPr lang="en-US" dirty="0"/>
              <a:t>A quick way to tell if the price will make production worthwhile is by looking at the contribution margin. If the contribution margin is positive (</a:t>
            </a:r>
            <a:r>
              <a:rPr lang="en-US" dirty="0" err="1"/>
              <a:t>ie</a:t>
            </a:r>
            <a:r>
              <a:rPr lang="en-US" dirty="0"/>
              <a:t>: if P &gt; AVC per unit), the product should be introduced:</a:t>
            </a:r>
          </a:p>
          <a:p>
            <a:pPr marL="0" indent="0">
              <a:buNone/>
            </a:pPr>
            <a:endParaRPr lang="en-US" dirty="0"/>
          </a:p>
          <a:p>
            <a:pPr marL="0" indent="0">
              <a:buNone/>
            </a:pPr>
            <a:r>
              <a:rPr lang="en-US" dirty="0"/>
              <a:t>b) </a:t>
            </a:r>
            <a:r>
              <a:rPr lang="en-CA" dirty="0"/>
              <a:t>Yes, since the P &gt; Variable Cost per unit</a:t>
            </a:r>
          </a:p>
          <a:p>
            <a:pPr marL="0" indent="0">
              <a:buNone/>
            </a:pPr>
            <a:endParaRPr lang="en-CA" dirty="0"/>
          </a:p>
          <a:p>
            <a:pPr marL="0" indent="0">
              <a:buNone/>
            </a:pPr>
            <a:r>
              <a:rPr lang="en-CA" dirty="0"/>
              <a:t>c) Yes, since P &gt; Variable Cost per unit</a:t>
            </a:r>
          </a:p>
          <a:p>
            <a:pPr marL="0" indent="0">
              <a:buNone/>
            </a:pPr>
            <a:endParaRPr lang="en-CA" dirty="0"/>
          </a:p>
          <a:p>
            <a:pPr marL="0" indent="0">
              <a:buNone/>
            </a:pPr>
            <a:r>
              <a:rPr lang="en-CA" dirty="0"/>
              <a:t>d) P &gt; $14.00, as long as P&gt;AVC, you will be covering your average variable cost per unit sold and some of your fixed costs. In other words, the minimum price is just above $14.00.</a:t>
            </a:r>
            <a:endParaRPr lang="en-US" dirty="0"/>
          </a:p>
          <a:p>
            <a:endParaRPr lang="en-US" dirty="0"/>
          </a:p>
        </p:txBody>
      </p:sp>
    </p:spTree>
    <p:extLst>
      <p:ext uri="{BB962C8B-B14F-4D97-AF65-F5344CB8AC3E}">
        <p14:creationId xmlns:p14="http://schemas.microsoft.com/office/powerpoint/2010/main" val="18220876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11</a:t>
            </a:r>
          </a:p>
        </p:txBody>
      </p:sp>
      <p:sp>
        <p:nvSpPr>
          <p:cNvPr id="3" name="Text Placeholder 2"/>
          <p:cNvSpPr>
            <a:spLocks noGrp="1"/>
          </p:cNvSpPr>
          <p:nvPr>
            <p:ph type="body" idx="1"/>
          </p:nvPr>
        </p:nvSpPr>
        <p:spPr>
          <a:xfrm>
            <a:off x="893699" y="1564106"/>
            <a:ext cx="7516375" cy="5003744"/>
          </a:xfrm>
        </p:spPr>
        <p:txBody>
          <a:bodyPr/>
          <a:lstStyle/>
          <a:p>
            <a:pPr>
              <a:buNone/>
            </a:pPr>
            <a:r>
              <a:rPr lang="en-US" dirty="0"/>
              <a:t>The Jolson Corporation produces 1,000 wood cabinets and 500 wood desks per year, the total cost being $30,000. If the firm produced 1,100 wood cabinets only, the cost would be $23,000. If the firm produced 500 wood desks only, the cost would be $11,000.</a:t>
            </a:r>
          </a:p>
          <a:p>
            <a:pPr>
              <a:buNone/>
            </a:pPr>
            <a:endParaRPr lang="en-US" dirty="0"/>
          </a:p>
          <a:p>
            <a:pPr marL="457200" indent="-457200">
              <a:buAutoNum type="alphaUcParenR"/>
            </a:pPr>
            <a:r>
              <a:rPr lang="en-US" dirty="0"/>
              <a:t>Calculate the degrees of the economies of scope</a:t>
            </a:r>
          </a:p>
          <a:p>
            <a:pPr marL="457200" indent="-457200">
              <a:buAutoNum type="alphaUcParenR"/>
            </a:pPr>
            <a:endParaRPr lang="en-US" dirty="0"/>
          </a:p>
          <a:p>
            <a:pPr>
              <a:buNone/>
            </a:pPr>
            <a:r>
              <a:rPr lang="en-US" dirty="0"/>
              <a:t>B) Why do economies of scope exist?</a:t>
            </a:r>
          </a:p>
          <a:p>
            <a:pPr>
              <a:buNone/>
            </a:pPr>
            <a:endParaRPr lang="en-US" dirty="0"/>
          </a:p>
        </p:txBody>
      </p:sp>
    </p:spTree>
    <p:extLst>
      <p:ext uri="{BB962C8B-B14F-4D97-AF65-F5344CB8AC3E}">
        <p14:creationId xmlns:p14="http://schemas.microsoft.com/office/powerpoint/2010/main" val="1135639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11</a:t>
            </a:r>
          </a:p>
        </p:txBody>
      </p:sp>
      <mc:AlternateContent xmlns:mc="http://schemas.openxmlformats.org/markup-compatibility/2006" xmlns:a14="http://schemas.microsoft.com/office/drawing/2010/main">
        <mc:Choice Requires="a14">
          <p:sp>
            <p:nvSpPr>
              <p:cNvPr id="3" name="Text Placeholder 2"/>
              <p:cNvSpPr>
                <a:spLocks noGrp="1"/>
              </p:cNvSpPr>
              <p:nvPr>
                <p:ph type="body" idx="1"/>
              </p:nvPr>
            </p:nvSpPr>
            <p:spPr>
              <a:xfrm>
                <a:off x="355601" y="1587610"/>
                <a:ext cx="8493760" cy="4736399"/>
              </a:xfrm>
            </p:spPr>
            <p:txBody>
              <a:bodyPr/>
              <a:lstStyle/>
              <a:p>
                <a:pPr marL="457200" marR="0" lvl="0" indent="-457200" defTabSz="914400" eaLnBrk="1" fontAlgn="auto" latinLnBrk="0" hangingPunct="1">
                  <a:lnSpc>
                    <a:spcPct val="100000"/>
                  </a:lnSpc>
                  <a:spcBef>
                    <a:spcPts val="0"/>
                  </a:spcBef>
                  <a:spcAft>
                    <a:spcPts val="0"/>
                  </a:spcAft>
                  <a:buClrTx/>
                  <a:buSzTx/>
                  <a:buFontTx/>
                  <a:buAutoNum type="alphaLcParenR"/>
                  <a:tabLst/>
                  <a:defRPr/>
                </a:pPr>
                <a:r>
                  <a:rPr lang="en-US" dirty="0"/>
                  <a:t>Using the formula:</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endParaRPr lang="en-US" dirty="0"/>
              </a:p>
              <a:p>
                <a:pPr marL="457200" marR="0" lvl="0" indent="-457200" defTabSz="914400" eaLnBrk="1" fontAlgn="auto" latinLnBrk="0" hangingPunct="1">
                  <a:lnSpc>
                    <a:spcPct val="100000"/>
                  </a:lnSpc>
                  <a:spcBef>
                    <a:spcPts val="0"/>
                  </a:spcBef>
                  <a:spcAft>
                    <a:spcPts val="0"/>
                  </a:spcAft>
                  <a:buClrTx/>
                  <a:buSzTx/>
                  <a:buFontTx/>
                  <a:buAutoNum type="alphaLcParenR"/>
                  <a:tabLst/>
                  <a:defRPr/>
                </a:pPr>
                <a:endParaRPr lang="en-US" dirty="0"/>
              </a:p>
              <a:p>
                <a:pPr lvl="0">
                  <a:buClrTx/>
                  <a:buSzTx/>
                  <a:buNone/>
                </a:pPr>
                <a:r>
                  <a:rPr lang="en-US" dirty="0"/>
                  <a:t>S=</a:t>
                </a:r>
                <a14:m>
                  <m:oMath xmlns:m="http://schemas.openxmlformats.org/officeDocument/2006/math">
                    <m:f>
                      <m:fPr>
                        <m:ctrlPr>
                          <a:rPr lang="mr-IN" i="1" smtClean="0">
                            <a:latin typeface="Cambria Math"/>
                          </a:rPr>
                        </m:ctrlPr>
                      </m:fPr>
                      <m:num>
                        <m:r>
                          <m:rPr>
                            <m:nor/>
                          </m:rPr>
                          <a:rPr lang="en-US" dirty="0"/>
                          <m:t>23,000 +11,000 </m:t>
                        </m:r>
                        <m:r>
                          <m:rPr>
                            <m:nor/>
                          </m:rPr>
                          <a:rPr lang="mr-IN" dirty="0"/>
                          <m:t>–</m:t>
                        </m:r>
                        <m:r>
                          <m:rPr>
                            <m:nor/>
                          </m:rPr>
                          <a:rPr lang="en-US" dirty="0"/>
                          <m:t> 30,000</m:t>
                        </m:r>
                      </m:num>
                      <m:den>
                        <m:r>
                          <m:rPr>
                            <m:nor/>
                          </m:rPr>
                          <a:rPr lang="en-US" dirty="0"/>
                          <m:t>30,000</m:t>
                        </m:r>
                      </m:den>
                    </m:f>
                  </m:oMath>
                </a14:m>
                <a:endParaRPr lang="en-US" dirty="0"/>
              </a:p>
              <a:p>
                <a:pPr lvl="0">
                  <a:buClrTx/>
                  <a:buSzTx/>
                  <a:buNone/>
                </a:pPr>
                <a:r>
                  <a:rPr lang="en-US" dirty="0"/>
                  <a:t>S=0.13</a:t>
                </a:r>
              </a:p>
              <a:p>
                <a:pPr lvl="0">
                  <a:buClrTx/>
                  <a:buSzTx/>
                  <a:buNone/>
                </a:pPr>
                <a:endParaRPr lang="en-US" dirty="0"/>
              </a:p>
              <a:p>
                <a:pPr lvl="0">
                  <a:buClrTx/>
                  <a:buSzTx/>
                  <a:buNone/>
                </a:pPr>
                <a:r>
                  <a:rPr lang="en-US" dirty="0"/>
                  <a:t>Therefore, since S&gt;0, economies of scope exist.</a:t>
                </a:r>
              </a:p>
              <a:p>
                <a:pPr lvl="0">
                  <a:buClrTx/>
                  <a:buSzTx/>
                  <a:buNone/>
                </a:pPr>
                <a:endParaRPr lang="en-US" dirty="0"/>
              </a:p>
              <a:p>
                <a:pPr lvl="0">
                  <a:buClrTx/>
                  <a:buSzTx/>
                  <a:buNone/>
                </a:pPr>
                <a:r>
                  <a:rPr lang="en-US" dirty="0"/>
                  <a:t>b) Economies of scope exist for a variety of reasons. For example, if production inputs (ex: capital) are required for both products, or by-products of processes for one good can be used in producing another</a:t>
                </a:r>
              </a:p>
              <a:p>
                <a:pPr marL="457200" marR="0" lvl="0" indent="-457200" defTabSz="914400" eaLnBrk="1" fontAlgn="auto" latinLnBrk="0" hangingPunct="1">
                  <a:lnSpc>
                    <a:spcPct val="100000"/>
                  </a:lnSpc>
                  <a:spcBef>
                    <a:spcPts val="0"/>
                  </a:spcBef>
                  <a:spcAft>
                    <a:spcPts val="0"/>
                  </a:spcAft>
                  <a:buClrTx/>
                  <a:buSzTx/>
                  <a:buFontTx/>
                  <a:buAutoNum type="alphaLcParenR"/>
                  <a:tabLst/>
                  <a:defRPr/>
                </a:pPr>
                <a:endParaRPr lang="en-US" dirty="0"/>
              </a:p>
            </p:txBody>
          </p:sp>
        </mc:Choice>
        <mc:Fallback xmlns="">
          <p:sp>
            <p:nvSpPr>
              <p:cNvPr id="3" name="Text Placeholder 2"/>
              <p:cNvSpPr>
                <a:spLocks noGrp="1" noRot="1" noChangeAspect="1" noMove="1" noResize="1" noEditPoints="1" noAdjustHandles="1" noChangeArrowheads="1" noChangeShapeType="1" noTextEdit="1"/>
              </p:cNvSpPr>
              <p:nvPr>
                <p:ph type="body" idx="1"/>
              </p:nvPr>
            </p:nvSpPr>
            <p:spPr>
              <a:xfrm>
                <a:off x="355601" y="1587610"/>
                <a:ext cx="8493760" cy="4736399"/>
              </a:xfrm>
              <a:blipFill>
                <a:blip r:embed="rId2"/>
                <a:stretch>
                  <a:fillRect l="-1076" r="-143" b="-4376"/>
                </a:stretch>
              </a:blipFill>
            </p:spPr>
            <p:txBody>
              <a:bodyPr/>
              <a:lstStyle/>
              <a:p>
                <a:r>
                  <a:rPr lang="en-CA">
                    <a:noFill/>
                  </a:rPr>
                  <a:t> </a:t>
                </a:r>
              </a:p>
            </p:txBody>
          </p:sp>
        </mc:Fallback>
      </mc:AlternateContent>
      <p:pic>
        <p:nvPicPr>
          <p:cNvPr id="4" name="Picture 3" descr="3733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7563" y="1721785"/>
            <a:ext cx="4392488" cy="830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0745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a:t>
            </a:r>
          </a:p>
        </p:txBody>
      </p:sp>
      <p:sp>
        <p:nvSpPr>
          <p:cNvPr id="3" name="Text Placeholder 2"/>
          <p:cNvSpPr>
            <a:spLocks noGrp="1"/>
          </p:cNvSpPr>
          <p:nvPr>
            <p:ph type="body" idx="1"/>
          </p:nvPr>
        </p:nvSpPr>
        <p:spPr/>
        <p:txBody>
          <a:bodyPr/>
          <a:lstStyle/>
          <a:p>
            <a:pPr marL="0" indent="0">
              <a:buNone/>
            </a:pPr>
            <a:r>
              <a:rPr lang="en-CA" dirty="0"/>
              <a:t>Smith Company made and sold 10,000 metal tables last year. When output was between 5,000 and 10,000, its average variable cost was $24. In this output range, each table contributed 60 % of its revenue to fixed costs and profit.</a:t>
            </a:r>
          </a:p>
          <a:p>
            <a:pPr marL="0" indent="0">
              <a:buNone/>
            </a:pPr>
            <a:endParaRPr lang="en-CA" dirty="0"/>
          </a:p>
          <a:p>
            <a:pPr marL="514350" indent="-514350">
              <a:buAutoNum type="alphaLcParenR"/>
            </a:pPr>
            <a:r>
              <a:rPr lang="en-CA" dirty="0"/>
              <a:t>What was the price per table?</a:t>
            </a:r>
          </a:p>
        </p:txBody>
      </p:sp>
    </p:spTree>
    <p:extLst>
      <p:ext uri="{BB962C8B-B14F-4D97-AF65-F5344CB8AC3E}">
        <p14:creationId xmlns:p14="http://schemas.microsoft.com/office/powerpoint/2010/main" val="1102685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12</a:t>
            </a:r>
          </a:p>
        </p:txBody>
      </p:sp>
      <p:sp>
        <p:nvSpPr>
          <p:cNvPr id="3" name="Text Placeholder 2"/>
          <p:cNvSpPr>
            <a:spLocks noGrp="1"/>
          </p:cNvSpPr>
          <p:nvPr>
            <p:ph type="body" idx="1"/>
          </p:nvPr>
        </p:nvSpPr>
        <p:spPr>
          <a:xfrm>
            <a:off x="893700" y="1417650"/>
            <a:ext cx="7648720" cy="5235813"/>
          </a:xfrm>
        </p:spPr>
        <p:txBody>
          <a:bodyPr/>
          <a:lstStyle/>
          <a:p>
            <a:pPr marL="342900" indent="-342900"/>
            <a:r>
              <a:rPr lang="en-US" dirty="0"/>
              <a:t>Revenues will either be allocated to covering costs (variable and fixed) or to profits</a:t>
            </a:r>
          </a:p>
          <a:p>
            <a:endParaRPr lang="en-US" dirty="0"/>
          </a:p>
          <a:p>
            <a:pPr marL="342900" indent="-342900"/>
            <a:r>
              <a:rPr lang="en-US" dirty="0"/>
              <a:t>The question states that 60% of revenues went toward fixed costs and profits, therefore we assume that the remaining 40% of revenues was allocated to covering the variable costs</a:t>
            </a:r>
          </a:p>
          <a:p>
            <a:endParaRPr lang="en-US" dirty="0"/>
          </a:p>
          <a:p>
            <a:pPr>
              <a:buNone/>
            </a:pPr>
            <a:r>
              <a:rPr lang="en-US" sz="2200" dirty="0"/>
              <a:t>TVC=0.4(TR)</a:t>
            </a:r>
          </a:p>
          <a:p>
            <a:pPr>
              <a:buNone/>
            </a:pPr>
            <a:r>
              <a:rPr lang="en-US" sz="2200" dirty="0"/>
              <a:t>TVC=0.4(P)(Q)</a:t>
            </a:r>
          </a:p>
          <a:p>
            <a:pPr>
              <a:buNone/>
            </a:pPr>
            <a:r>
              <a:rPr lang="en-US" sz="2200" dirty="0"/>
              <a:t>TVC/Q=0.4(P)</a:t>
            </a:r>
          </a:p>
          <a:p>
            <a:pPr>
              <a:buNone/>
            </a:pPr>
            <a:r>
              <a:rPr lang="en-US" sz="2200" dirty="0"/>
              <a:t>AVC=0.4(P)</a:t>
            </a:r>
          </a:p>
          <a:p>
            <a:pPr>
              <a:buNone/>
            </a:pPr>
            <a:r>
              <a:rPr lang="en-US" sz="2200" dirty="0"/>
              <a:t>AVC/0.4=P</a:t>
            </a:r>
          </a:p>
        </p:txBody>
      </p:sp>
      <p:sp>
        <p:nvSpPr>
          <p:cNvPr id="4" name="TextBox 3"/>
          <p:cNvSpPr txBox="1"/>
          <p:nvPr/>
        </p:nvSpPr>
        <p:spPr>
          <a:xfrm>
            <a:off x="3739990" y="4547101"/>
            <a:ext cx="2212129" cy="1446550"/>
          </a:xfrm>
          <a:prstGeom prst="rect">
            <a:avLst/>
          </a:prstGeom>
          <a:noFill/>
          <a:ln>
            <a:solidFill>
              <a:schemeClr val="bg2"/>
            </a:solidFill>
          </a:ln>
        </p:spPr>
        <p:txBody>
          <a:bodyPr wrap="square" rtlCol="0">
            <a:spAutoFit/>
          </a:bodyPr>
          <a:lstStyle/>
          <a:p>
            <a:r>
              <a:rPr lang="en-US" sz="2200" dirty="0">
                <a:solidFill>
                  <a:schemeClr val="bg2"/>
                </a:solidFill>
                <a:latin typeface="Helvetica Light" charset="0"/>
                <a:ea typeface="Helvetica Light" charset="0"/>
                <a:cs typeface="Helvetica Light" charset="0"/>
              </a:rPr>
              <a:t>We know that Average Variable Cost = $24</a:t>
            </a:r>
          </a:p>
        </p:txBody>
      </p:sp>
      <p:cxnSp>
        <p:nvCxnSpPr>
          <p:cNvPr id="6" name="Straight Arrow Connector 5"/>
          <p:cNvCxnSpPr/>
          <p:nvPr/>
        </p:nvCxnSpPr>
        <p:spPr>
          <a:xfrm flipH="1">
            <a:off x="3116180" y="5270376"/>
            <a:ext cx="48794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94095" y="4884819"/>
            <a:ext cx="2069432" cy="1107996"/>
          </a:xfrm>
          <a:prstGeom prst="rect">
            <a:avLst/>
          </a:prstGeom>
          <a:noFill/>
        </p:spPr>
        <p:txBody>
          <a:bodyPr wrap="square" rtlCol="0">
            <a:spAutoFit/>
          </a:bodyPr>
          <a:lstStyle/>
          <a:p>
            <a:pPr lvl="0">
              <a:defRPr/>
            </a:pPr>
            <a:r>
              <a:rPr lang="en-US" sz="2200" dirty="0">
                <a:solidFill>
                  <a:schemeClr val="bg2"/>
                </a:solidFill>
                <a:latin typeface="Helvetica Light" charset="0"/>
                <a:ea typeface="Helvetica Light" charset="0"/>
                <a:cs typeface="Helvetica Light" charset="0"/>
              </a:rPr>
              <a:t>$24/0.4=P</a:t>
            </a:r>
          </a:p>
          <a:p>
            <a:pPr lvl="0">
              <a:defRPr/>
            </a:pPr>
            <a:r>
              <a:rPr lang="en-US" sz="2200" dirty="0">
                <a:solidFill>
                  <a:schemeClr val="bg2"/>
                </a:solidFill>
                <a:latin typeface="Helvetica Light" charset="0"/>
                <a:ea typeface="Helvetica Light" charset="0"/>
                <a:cs typeface="Helvetica Light" charset="0"/>
              </a:rPr>
              <a:t>P = $60 </a:t>
            </a:r>
          </a:p>
          <a:p>
            <a:endParaRPr lang="en-US" sz="2200" dirty="0">
              <a:solidFill>
                <a:schemeClr val="bg2"/>
              </a:solidFill>
              <a:latin typeface="Helvetica Light" charset="0"/>
              <a:ea typeface="Helvetica Light" charset="0"/>
              <a:cs typeface="Helvetica Light" charset="0"/>
            </a:endParaRPr>
          </a:p>
        </p:txBody>
      </p:sp>
      <p:cxnSp>
        <p:nvCxnSpPr>
          <p:cNvPr id="10" name="Straight Arrow Connector 9"/>
          <p:cNvCxnSpPr/>
          <p:nvPr/>
        </p:nvCxnSpPr>
        <p:spPr>
          <a:xfrm flipV="1">
            <a:off x="6043619" y="5270376"/>
            <a:ext cx="53765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687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a:t>
            </a:r>
          </a:p>
        </p:txBody>
      </p:sp>
      <p:sp>
        <p:nvSpPr>
          <p:cNvPr id="3" name="Text Placeholder 2"/>
          <p:cNvSpPr>
            <a:spLocks noGrp="1"/>
          </p:cNvSpPr>
          <p:nvPr>
            <p:ph type="body" idx="1"/>
          </p:nvPr>
        </p:nvSpPr>
        <p:spPr>
          <a:xfrm>
            <a:off x="893700" y="1614882"/>
            <a:ext cx="7371995" cy="4736399"/>
          </a:xfrm>
        </p:spPr>
        <p:txBody>
          <a:bodyPr/>
          <a:lstStyle/>
          <a:p>
            <a:pPr>
              <a:buNone/>
            </a:pPr>
            <a:r>
              <a:rPr lang="en-CA" dirty="0"/>
              <a:t>b) If Smith Company increases its price by 10%, how many tables will it have to sell next year to obtain the same profit as last year?</a:t>
            </a:r>
          </a:p>
          <a:p>
            <a:pPr>
              <a:buNone/>
            </a:pPr>
            <a:endParaRPr lang="en-CA" dirty="0"/>
          </a:p>
          <a:p>
            <a:pPr marL="0" indent="0">
              <a:buNone/>
            </a:pPr>
            <a:r>
              <a:rPr lang="en-US" dirty="0"/>
              <a:t>b) First find last years profit: </a:t>
            </a:r>
          </a:p>
          <a:p>
            <a:pPr marL="0" indent="0">
              <a:buNone/>
            </a:pPr>
            <a:endParaRPr lang="en-US" dirty="0"/>
          </a:p>
          <a:p>
            <a:pPr marL="0" indent="0">
              <a:buNone/>
            </a:pPr>
            <a:r>
              <a:rPr lang="en-CA" dirty="0"/>
              <a:t> </a:t>
            </a:r>
            <a:r>
              <a:rPr lang="el-GR" dirty="0"/>
              <a:t>π </a:t>
            </a:r>
            <a:r>
              <a:rPr lang="en-CA" dirty="0"/>
              <a:t>= $60(10,000 units) – TFC – $24(10,000 units)</a:t>
            </a:r>
          </a:p>
          <a:p>
            <a:pPr marL="0" indent="0">
              <a:buNone/>
            </a:pPr>
            <a:r>
              <a:rPr lang="en-CA" dirty="0"/>
              <a:t> </a:t>
            </a:r>
            <a:r>
              <a:rPr lang="el-GR" dirty="0"/>
              <a:t>π</a:t>
            </a:r>
            <a:r>
              <a:rPr lang="en-CA" dirty="0"/>
              <a:t> = $360,000 - TFC</a:t>
            </a:r>
            <a:endParaRPr lang="en-US" dirty="0"/>
          </a:p>
          <a:p>
            <a:pPr marL="0" indent="0">
              <a:buNone/>
            </a:pPr>
            <a:endParaRPr lang="en-CA" dirty="0"/>
          </a:p>
        </p:txBody>
      </p:sp>
    </p:spTree>
    <p:extLst>
      <p:ext uri="{BB962C8B-B14F-4D97-AF65-F5344CB8AC3E}">
        <p14:creationId xmlns:p14="http://schemas.microsoft.com/office/powerpoint/2010/main" val="10091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12</a:t>
            </a:r>
          </a:p>
        </p:txBody>
      </p:sp>
      <p:sp>
        <p:nvSpPr>
          <p:cNvPr id="3" name="Text Placeholder 2"/>
          <p:cNvSpPr>
            <a:spLocks noGrp="1"/>
          </p:cNvSpPr>
          <p:nvPr>
            <p:ph type="body" idx="1"/>
          </p:nvPr>
        </p:nvSpPr>
        <p:spPr>
          <a:xfrm>
            <a:off x="893699" y="1831450"/>
            <a:ext cx="7949511" cy="4736399"/>
          </a:xfrm>
        </p:spPr>
        <p:txBody>
          <a:bodyPr/>
          <a:lstStyle/>
          <a:p>
            <a:pPr marL="0" indent="0">
              <a:buNone/>
            </a:pPr>
            <a:r>
              <a:rPr lang="en-CA" dirty="0"/>
              <a:t>Next year:</a:t>
            </a:r>
          </a:p>
          <a:p>
            <a:pPr marL="0" indent="0">
              <a:buNone/>
            </a:pPr>
            <a:r>
              <a:rPr lang="en-CA" dirty="0"/>
              <a:t>P=1.1($60)=$66 </a:t>
            </a:r>
            <a:r>
              <a:rPr lang="en-CA" dirty="0">
                <a:sym typeface="Wingdings"/>
              </a:rPr>
              <a:t> new price 10% higher than last year</a:t>
            </a:r>
          </a:p>
          <a:p>
            <a:pPr marL="0" indent="0">
              <a:buNone/>
            </a:pPr>
            <a:endParaRPr lang="en-CA" dirty="0">
              <a:sym typeface="Wingdings"/>
            </a:endParaRPr>
          </a:p>
          <a:p>
            <a:pPr marL="0" indent="0">
              <a:buNone/>
            </a:pPr>
            <a:r>
              <a:rPr lang="el-GR" dirty="0"/>
              <a:t>π </a:t>
            </a:r>
            <a:r>
              <a:rPr lang="en-CA" dirty="0"/>
              <a:t>= TR – TFC – TVC</a:t>
            </a:r>
          </a:p>
          <a:p>
            <a:pPr marL="0" indent="0">
              <a:buNone/>
            </a:pPr>
            <a:endParaRPr lang="en-CA" baseline="-25000" dirty="0">
              <a:sym typeface="Wingdings"/>
            </a:endParaRPr>
          </a:p>
          <a:p>
            <a:pPr marL="0" indent="0">
              <a:buNone/>
            </a:pPr>
            <a:r>
              <a:rPr lang="en-CA" dirty="0"/>
              <a:t>$360,000 – TFC = $66(# of tables) – TFC - $24(# of tables)</a:t>
            </a:r>
          </a:p>
          <a:p>
            <a:pPr marL="0" indent="0">
              <a:buNone/>
            </a:pPr>
            <a:endParaRPr lang="en-CA" sz="800" dirty="0"/>
          </a:p>
          <a:p>
            <a:pPr marL="0" indent="0">
              <a:buNone/>
            </a:pPr>
            <a:r>
              <a:rPr lang="en-CA" dirty="0"/>
              <a:t>Notice that we do not need to know TFC as the TFC terms cancel out.</a:t>
            </a:r>
          </a:p>
          <a:p>
            <a:pPr marL="0" indent="0">
              <a:buNone/>
            </a:pPr>
            <a:endParaRPr lang="en-CA" sz="800" dirty="0"/>
          </a:p>
          <a:p>
            <a:pPr marL="0" indent="0">
              <a:buNone/>
            </a:pPr>
            <a:r>
              <a:rPr lang="en-CA" dirty="0"/>
              <a:t># of tables = ($360,000)/($66-$24)</a:t>
            </a:r>
          </a:p>
          <a:p>
            <a:pPr marL="0" indent="0">
              <a:buNone/>
            </a:pPr>
            <a:r>
              <a:rPr lang="en-CA" dirty="0"/>
              <a:t># of tables = 8571.43 tables</a:t>
            </a:r>
          </a:p>
        </p:txBody>
      </p:sp>
    </p:spTree>
    <p:extLst>
      <p:ext uri="{BB962C8B-B14F-4D97-AF65-F5344CB8AC3E}">
        <p14:creationId xmlns:p14="http://schemas.microsoft.com/office/powerpoint/2010/main" val="646313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12</a:t>
            </a:r>
          </a:p>
        </p:txBody>
      </p:sp>
      <p:sp>
        <p:nvSpPr>
          <p:cNvPr id="3" name="Text Placeholder 2"/>
          <p:cNvSpPr>
            <a:spLocks noGrp="1"/>
          </p:cNvSpPr>
          <p:nvPr>
            <p:ph type="body" idx="1"/>
          </p:nvPr>
        </p:nvSpPr>
        <p:spPr>
          <a:xfrm>
            <a:off x="893699" y="1660358"/>
            <a:ext cx="6842605" cy="4907491"/>
          </a:xfrm>
        </p:spPr>
        <p:txBody>
          <a:bodyPr/>
          <a:lstStyle/>
          <a:p>
            <a:pPr>
              <a:buNone/>
            </a:pPr>
            <a:r>
              <a:rPr lang="en-CA" dirty="0"/>
              <a:t>c) If Smith Company Increases its price by 10%, and if AVC increases by 8% as a result of wage increase, how many tables will it have to sell next year to obtain the same profit as last year?</a:t>
            </a:r>
          </a:p>
          <a:p>
            <a:pPr>
              <a:buNone/>
            </a:pPr>
            <a:endParaRPr lang="en-US" dirty="0"/>
          </a:p>
        </p:txBody>
      </p:sp>
    </p:spTree>
    <p:extLst>
      <p:ext uri="{BB962C8B-B14F-4D97-AF65-F5344CB8AC3E}">
        <p14:creationId xmlns:p14="http://schemas.microsoft.com/office/powerpoint/2010/main" val="93862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12</a:t>
            </a:r>
          </a:p>
        </p:txBody>
      </p:sp>
      <p:sp>
        <p:nvSpPr>
          <p:cNvPr id="3" name="Text Placeholder 2"/>
          <p:cNvSpPr>
            <a:spLocks noGrp="1"/>
          </p:cNvSpPr>
          <p:nvPr>
            <p:ph type="body" idx="1"/>
          </p:nvPr>
        </p:nvSpPr>
        <p:spPr>
          <a:xfrm>
            <a:off x="893699" y="1831450"/>
            <a:ext cx="7600595" cy="4736399"/>
          </a:xfrm>
        </p:spPr>
        <p:txBody>
          <a:bodyPr/>
          <a:lstStyle/>
          <a:p>
            <a:pPr marL="342900" indent="-342900"/>
            <a:r>
              <a:rPr lang="en-US" dirty="0"/>
              <a:t>Price is the same at $66</a:t>
            </a:r>
          </a:p>
          <a:p>
            <a:pPr>
              <a:buNone/>
            </a:pPr>
            <a:endParaRPr lang="en-US" dirty="0"/>
          </a:p>
          <a:p>
            <a:pPr marL="342900" indent="-342900"/>
            <a:r>
              <a:rPr lang="en-US" dirty="0"/>
              <a:t>Average Variable Cost increases from $24  to $25.92 ($24(1.08) = $25.92)</a:t>
            </a:r>
          </a:p>
          <a:p>
            <a:pPr marL="342900" indent="-342900"/>
            <a:endParaRPr lang="en-US" dirty="0"/>
          </a:p>
          <a:p>
            <a:pPr marL="342900" indent="-342900"/>
            <a:r>
              <a:rPr lang="en-US" dirty="0"/>
              <a:t>Since </a:t>
            </a:r>
            <a:r>
              <a:rPr lang="el-GR" dirty="0"/>
              <a:t>π</a:t>
            </a:r>
            <a:r>
              <a:rPr lang="en-CA" dirty="0"/>
              <a:t> = $360,000 – TFC </a:t>
            </a:r>
            <a:r>
              <a:rPr lang="en-CA" dirty="0">
                <a:sym typeface="Wingdings" panose="05000000000000000000" pitchFamily="2" charset="2"/>
              </a:rPr>
              <a:t> </a:t>
            </a:r>
            <a:r>
              <a:rPr lang="el-GR" dirty="0"/>
              <a:t>π</a:t>
            </a:r>
            <a:r>
              <a:rPr lang="en-CA" dirty="0"/>
              <a:t> + TFC = $360,000</a:t>
            </a:r>
            <a:endParaRPr lang="en-US" dirty="0"/>
          </a:p>
          <a:p>
            <a:endParaRPr lang="en-US" dirty="0"/>
          </a:p>
          <a:p>
            <a:pPr marL="0" indent="0" algn="ctr">
              <a:buNone/>
            </a:pPr>
            <a:r>
              <a:rPr lang="en-US" dirty="0"/>
              <a:t>Q =  </a:t>
            </a:r>
            <a:r>
              <a:rPr lang="en-US" u="sng" dirty="0"/>
              <a:t>TFC+TARGET PROFIT</a:t>
            </a:r>
            <a:endParaRPr lang="en-US" dirty="0"/>
          </a:p>
          <a:p>
            <a:pPr marL="0" indent="0" algn="ctr">
              <a:buNone/>
            </a:pPr>
            <a:r>
              <a:rPr lang="en-US" dirty="0"/>
              <a:t>      P-AVC</a:t>
            </a:r>
          </a:p>
          <a:p>
            <a:pPr marL="0" indent="0" algn="ctr">
              <a:buNone/>
            </a:pPr>
            <a:endParaRPr lang="en-US" sz="800" dirty="0"/>
          </a:p>
          <a:p>
            <a:pPr marL="0" indent="0" algn="ctr">
              <a:buNone/>
            </a:pPr>
            <a:r>
              <a:rPr lang="en-US" dirty="0"/>
              <a:t>Q=   $</a:t>
            </a:r>
            <a:r>
              <a:rPr lang="en-US" u="sng" dirty="0"/>
              <a:t>360,000</a:t>
            </a:r>
            <a:endParaRPr lang="en-US" dirty="0"/>
          </a:p>
          <a:p>
            <a:pPr marL="0" indent="0" algn="ctr">
              <a:buNone/>
            </a:pPr>
            <a:r>
              <a:rPr lang="en-US" dirty="0"/>
              <a:t>      $66-$25.92</a:t>
            </a:r>
          </a:p>
          <a:p>
            <a:pPr marL="0" indent="0" algn="ctr">
              <a:buNone/>
            </a:pPr>
            <a:endParaRPr lang="en-US" sz="800" dirty="0"/>
          </a:p>
          <a:p>
            <a:pPr marL="0" indent="0" algn="ctr">
              <a:buNone/>
            </a:pPr>
            <a:r>
              <a:rPr lang="en-US" dirty="0"/>
              <a:t>Q</a:t>
            </a:r>
            <a:r>
              <a:rPr lang="en-US"/>
              <a:t>=8,982.04 </a:t>
            </a:r>
            <a:r>
              <a:rPr lang="en-US" dirty="0"/>
              <a:t>units</a:t>
            </a:r>
          </a:p>
          <a:p>
            <a:endParaRPr lang="en-US" dirty="0"/>
          </a:p>
          <a:p>
            <a:endParaRPr lang="en-US" dirty="0"/>
          </a:p>
        </p:txBody>
      </p:sp>
    </p:spTree>
    <p:extLst>
      <p:ext uri="{BB962C8B-B14F-4D97-AF65-F5344CB8AC3E}">
        <p14:creationId xmlns:p14="http://schemas.microsoft.com/office/powerpoint/2010/main" val="13008474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2921168"/>
            <a:ext cx="6858000" cy="1015663"/>
          </a:xfrm>
          <a:prstGeom prst="rect">
            <a:avLst/>
          </a:prstGeom>
          <a:noFill/>
        </p:spPr>
        <p:txBody>
          <a:bodyPr wrap="square" rtlCol="0">
            <a:spAutoFit/>
          </a:bodyPr>
          <a:lstStyle/>
          <a:p>
            <a:pPr algn="ctr"/>
            <a:r>
              <a:rPr lang="en-US" sz="6000" dirty="0">
                <a:solidFill>
                  <a:schemeClr val="bg1"/>
                </a:solidFill>
                <a:latin typeface="Helvetica Light" charset="0"/>
                <a:ea typeface="Helvetica Light" charset="0"/>
                <a:cs typeface="Helvetica Light" charset="0"/>
              </a:rPr>
              <a:t>Q&amp;A</a:t>
            </a:r>
          </a:p>
        </p:txBody>
      </p:sp>
    </p:spTree>
    <p:extLst>
      <p:ext uri="{BB962C8B-B14F-4D97-AF65-F5344CB8AC3E}">
        <p14:creationId xmlns:p14="http://schemas.microsoft.com/office/powerpoint/2010/main" val="123837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575" y="-96253"/>
            <a:ext cx="7744972" cy="1143000"/>
          </a:xfrm>
        </p:spPr>
        <p:txBody>
          <a:bodyPr/>
          <a:lstStyle/>
          <a:p>
            <a:r>
              <a:rPr lang="en-US" dirty="0"/>
              <a:t>SHORT-RUN VS. LONG-RUN COSTS</a:t>
            </a:r>
          </a:p>
        </p:txBody>
      </p:sp>
      <p:sp>
        <p:nvSpPr>
          <p:cNvPr id="3" name="Text Placeholder 2"/>
          <p:cNvSpPr>
            <a:spLocks noGrp="1"/>
          </p:cNvSpPr>
          <p:nvPr>
            <p:ph type="body" idx="1"/>
          </p:nvPr>
        </p:nvSpPr>
        <p:spPr>
          <a:xfrm>
            <a:off x="845575" y="1602977"/>
            <a:ext cx="8061158" cy="1287379"/>
          </a:xfrm>
        </p:spPr>
        <p:txBody>
          <a:bodyPr/>
          <a:lstStyle/>
          <a:p>
            <a:pPr marL="342900" indent="-342900"/>
            <a:r>
              <a:rPr lang="en-US" sz="2000" dirty="0"/>
              <a:t>In the long-run, all costs are variable (</a:t>
            </a:r>
            <a:r>
              <a:rPr lang="en-US" sz="2000" dirty="0" err="1"/>
              <a:t>ie</a:t>
            </a:r>
            <a:r>
              <a:rPr lang="en-US" sz="2000" dirty="0"/>
              <a:t>: there are no fixed costs)</a:t>
            </a:r>
          </a:p>
          <a:p>
            <a:endParaRPr lang="en-US" sz="2000" dirty="0"/>
          </a:p>
          <a:p>
            <a:pPr marL="342900" indent="-342900"/>
            <a:r>
              <a:rPr lang="en-US" sz="2000" dirty="0"/>
              <a:t>One has the time to shift resources, change inputs and/or acquire more capital, plants or land</a:t>
            </a:r>
            <a:endParaRPr lang="en-US" sz="2000" b="1" dirty="0"/>
          </a:p>
        </p:txBody>
      </p:sp>
      <mc:AlternateContent xmlns:mc="http://schemas.openxmlformats.org/markup-compatibility/2006" xmlns:a14="http://schemas.microsoft.com/office/drawing/2010/main">
        <mc:Choice Requires="a14">
          <p:sp>
            <p:nvSpPr>
              <p:cNvPr id="6" name="Rectangle 5"/>
              <p:cNvSpPr/>
              <p:nvPr/>
            </p:nvSpPr>
            <p:spPr>
              <a:xfrm>
                <a:off x="326536" y="3446586"/>
                <a:ext cx="8580197"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charset="0"/>
                        </a:rPr>
                        <m:t>𝐿𝑜𝑛𝑔</m:t>
                      </m:r>
                      <m:r>
                        <a:rPr lang="en-CA" sz="2400" b="0" i="1" smtClean="0">
                          <a:latin typeface="Cambria Math" charset="0"/>
                        </a:rPr>
                        <m:t> </m:t>
                      </m:r>
                      <m:r>
                        <a:rPr lang="en-CA" sz="2400" b="0" i="1" smtClean="0">
                          <a:latin typeface="Cambria Math" charset="0"/>
                        </a:rPr>
                        <m:t>𝑅𝑢𝑛</m:t>
                      </m:r>
                      <m:r>
                        <a:rPr lang="en-CA" sz="2400" b="0" i="1" smtClean="0">
                          <a:latin typeface="Cambria Math" charset="0"/>
                        </a:rPr>
                        <m:t> </m:t>
                      </m:r>
                      <m:r>
                        <a:rPr lang="en-CA" sz="2400" i="1">
                          <a:latin typeface="Cambria Math" charset="0"/>
                        </a:rPr>
                        <m:t>𝑇𝑜𝑡𝑎𝑙</m:t>
                      </m:r>
                      <m:r>
                        <a:rPr lang="en-CA" sz="2400" i="1">
                          <a:latin typeface="Cambria Math" charset="0"/>
                        </a:rPr>
                        <m:t> </m:t>
                      </m:r>
                      <m:r>
                        <a:rPr lang="en-CA" sz="2400" i="1">
                          <a:latin typeface="Cambria Math" charset="0"/>
                        </a:rPr>
                        <m:t>𝐶𝑜𝑠𝑡𝑠</m:t>
                      </m:r>
                      <m:r>
                        <a:rPr lang="en-CA" sz="2400" i="1">
                          <a:latin typeface="Cambria Math" charset="0"/>
                        </a:rPr>
                        <m:t>=</m:t>
                      </m:r>
                      <m:r>
                        <a:rPr lang="en-CA" sz="2400" i="1">
                          <a:latin typeface="Cambria Math" charset="0"/>
                        </a:rPr>
                        <m:t>𝑇𝑜𝑡𝑎𝑙</m:t>
                      </m:r>
                      <m:r>
                        <a:rPr lang="en-CA" sz="2400" i="1">
                          <a:latin typeface="Cambria Math" charset="0"/>
                        </a:rPr>
                        <m:t> </m:t>
                      </m:r>
                      <m:r>
                        <a:rPr lang="en-CA" sz="2400" i="1">
                          <a:latin typeface="Cambria Math" charset="0"/>
                        </a:rPr>
                        <m:t>𝑉𝑎𝑟𝑖𝑎𝑏𝑙𝑒</m:t>
                      </m:r>
                      <m:r>
                        <a:rPr lang="en-CA" sz="2400" i="1">
                          <a:latin typeface="Cambria Math" charset="0"/>
                        </a:rPr>
                        <m:t> </m:t>
                      </m:r>
                      <m:r>
                        <a:rPr lang="en-CA" sz="2400" i="1">
                          <a:latin typeface="Cambria Math" charset="0"/>
                        </a:rPr>
                        <m:t>𝐶𝑜𝑠𝑡</m:t>
                      </m:r>
                    </m:oMath>
                  </m:oMathPara>
                </a14:m>
                <a:endParaRPr lang="en-US" sz="2400" dirty="0"/>
              </a:p>
            </p:txBody>
          </p:sp>
        </mc:Choice>
        <mc:Fallback xmlns="">
          <p:sp>
            <p:nvSpPr>
              <p:cNvPr id="6" name="Rectangle 5"/>
              <p:cNvSpPr>
                <a:spLocks noRot="1" noChangeAspect="1" noMove="1" noResize="1" noEditPoints="1" noAdjustHandles="1" noChangeArrowheads="1" noChangeShapeType="1" noTextEdit="1"/>
              </p:cNvSpPr>
              <p:nvPr/>
            </p:nvSpPr>
            <p:spPr>
              <a:xfrm>
                <a:off x="326536" y="3446586"/>
                <a:ext cx="8580197" cy="461665"/>
              </a:xfrm>
              <a:prstGeom prst="rect">
                <a:avLst/>
              </a:prstGeom>
              <a:blipFill rotWithShape="0">
                <a:blip r:embed="rId2"/>
                <a:stretch>
                  <a:fillRect t="-100000" b="-132895"/>
                </a:stretch>
              </a:blipFill>
            </p:spPr>
            <p:txBody>
              <a:bodyPr/>
              <a:lstStyle/>
              <a:p>
                <a:r>
                  <a:rPr lang="en-US">
                    <a:noFill/>
                  </a:rPr>
                  <a:t> </a:t>
                </a:r>
              </a:p>
            </p:txBody>
          </p:sp>
        </mc:Fallback>
      </mc:AlternateContent>
    </p:spTree>
    <p:extLst>
      <p:ext uri="{BB962C8B-B14F-4D97-AF65-F5344CB8AC3E}">
        <p14:creationId xmlns:p14="http://schemas.microsoft.com/office/powerpoint/2010/main" val="26781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079" y="0"/>
            <a:ext cx="7940842" cy="1143000"/>
          </a:xfrm>
        </p:spPr>
        <p:txBody>
          <a:bodyPr/>
          <a:lstStyle/>
          <a:p>
            <a:r>
              <a:rPr lang="en-US"/>
              <a:t>FIXED, VARIABLE AND TOTAL COSTS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3295857"/>
              </p:ext>
            </p:extLst>
          </p:nvPr>
        </p:nvGraphicFramePr>
        <p:xfrm>
          <a:off x="144377" y="1383631"/>
          <a:ext cx="8686800" cy="5041230"/>
        </p:xfrm>
        <a:graphic>
          <a:graphicData uri="http://schemas.openxmlformats.org/drawingml/2006/table">
            <a:tbl>
              <a:tblPr firstRow="1" bandRow="1">
                <a:tableStyleId>{3D02D3D4-54F4-4957-BB5D-E1FEF08D5BC2}</a:tableStyleId>
              </a:tblPr>
              <a:tblGrid>
                <a:gridCol w="1085850">
                  <a:extLst>
                    <a:ext uri="{9D8B030D-6E8A-4147-A177-3AD203B41FA5}">
                      <a16:colId xmlns:a16="http://schemas.microsoft.com/office/drawing/2014/main" xmlns="" val="20000"/>
                    </a:ext>
                  </a:extLst>
                </a:gridCol>
                <a:gridCol w="1085850">
                  <a:extLst>
                    <a:ext uri="{9D8B030D-6E8A-4147-A177-3AD203B41FA5}">
                      <a16:colId xmlns:a16="http://schemas.microsoft.com/office/drawing/2014/main" xmlns="" val="20001"/>
                    </a:ext>
                  </a:extLst>
                </a:gridCol>
                <a:gridCol w="1085850">
                  <a:extLst>
                    <a:ext uri="{9D8B030D-6E8A-4147-A177-3AD203B41FA5}">
                      <a16:colId xmlns:a16="http://schemas.microsoft.com/office/drawing/2014/main" xmlns="" val="20002"/>
                    </a:ext>
                  </a:extLst>
                </a:gridCol>
                <a:gridCol w="1085850">
                  <a:extLst>
                    <a:ext uri="{9D8B030D-6E8A-4147-A177-3AD203B41FA5}">
                      <a16:colId xmlns:a16="http://schemas.microsoft.com/office/drawing/2014/main" xmlns="" val="20003"/>
                    </a:ext>
                  </a:extLst>
                </a:gridCol>
                <a:gridCol w="1085850">
                  <a:extLst>
                    <a:ext uri="{9D8B030D-6E8A-4147-A177-3AD203B41FA5}">
                      <a16:colId xmlns:a16="http://schemas.microsoft.com/office/drawing/2014/main" xmlns="" val="20004"/>
                    </a:ext>
                  </a:extLst>
                </a:gridCol>
                <a:gridCol w="1085850">
                  <a:extLst>
                    <a:ext uri="{9D8B030D-6E8A-4147-A177-3AD203B41FA5}">
                      <a16:colId xmlns:a16="http://schemas.microsoft.com/office/drawing/2014/main" xmlns="" val="20005"/>
                    </a:ext>
                  </a:extLst>
                </a:gridCol>
                <a:gridCol w="1085850">
                  <a:extLst>
                    <a:ext uri="{9D8B030D-6E8A-4147-A177-3AD203B41FA5}">
                      <a16:colId xmlns:a16="http://schemas.microsoft.com/office/drawing/2014/main" xmlns="" val="20006"/>
                    </a:ext>
                  </a:extLst>
                </a:gridCol>
                <a:gridCol w="1085850">
                  <a:extLst>
                    <a:ext uri="{9D8B030D-6E8A-4147-A177-3AD203B41FA5}">
                      <a16:colId xmlns:a16="http://schemas.microsoft.com/office/drawing/2014/main" xmlns="" val="20007"/>
                    </a:ext>
                  </a:extLst>
                </a:gridCol>
              </a:tblGrid>
              <a:tr h="1000818">
                <a:tc>
                  <a:txBody>
                    <a:bodyPr/>
                    <a:lstStyle/>
                    <a:p>
                      <a:pPr algn="ctr"/>
                      <a:r>
                        <a:rPr lang="en-US" b="0" i="0" dirty="0">
                          <a:latin typeface="Avenir Light" charset="0"/>
                          <a:ea typeface="Avenir Light" charset="0"/>
                          <a:cs typeface="Avenir Light" charset="0"/>
                        </a:rPr>
                        <a:t>Output</a:t>
                      </a: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Total</a:t>
                      </a:r>
                      <a:r>
                        <a:rPr lang="en-US" b="0" i="0" baseline="0" dirty="0">
                          <a:latin typeface="Avenir Light" charset="0"/>
                          <a:ea typeface="Avenir Light" charset="0"/>
                          <a:cs typeface="Avenir Light" charset="0"/>
                        </a:rPr>
                        <a:t> Fixed Cost (TFC)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Total Variable Cost (TVC)</a:t>
                      </a: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Total</a:t>
                      </a:r>
                      <a:r>
                        <a:rPr lang="en-US" b="0" i="0" baseline="0" dirty="0">
                          <a:latin typeface="Avenir Light" charset="0"/>
                          <a:ea typeface="Avenir Light" charset="0"/>
                          <a:cs typeface="Avenir Light" charset="0"/>
                        </a:rPr>
                        <a:t> Cost (TC)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Average</a:t>
                      </a:r>
                      <a:r>
                        <a:rPr lang="en-US" b="0" i="0" baseline="0" dirty="0">
                          <a:latin typeface="Avenir Light" charset="0"/>
                          <a:ea typeface="Avenir Light" charset="0"/>
                          <a:cs typeface="Avenir Light" charset="0"/>
                        </a:rPr>
                        <a:t> Fixed Cost (AFC)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Average</a:t>
                      </a:r>
                      <a:r>
                        <a:rPr lang="en-US" b="0" i="0" baseline="0" dirty="0">
                          <a:latin typeface="Avenir Light" charset="0"/>
                          <a:ea typeface="Avenir Light" charset="0"/>
                          <a:cs typeface="Avenir Light" charset="0"/>
                        </a:rPr>
                        <a:t> Variable Cost (AVC)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Average</a:t>
                      </a:r>
                      <a:r>
                        <a:rPr lang="en-US" b="0" i="0" baseline="0" dirty="0">
                          <a:latin typeface="Avenir Light" charset="0"/>
                          <a:ea typeface="Avenir Light" charset="0"/>
                          <a:cs typeface="Avenir Light" charset="0"/>
                        </a:rPr>
                        <a:t> Total Cost (ATC)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tc>
                  <a:txBody>
                    <a:bodyPr/>
                    <a:lstStyle/>
                    <a:p>
                      <a:pPr algn="ctr"/>
                      <a:r>
                        <a:rPr lang="en-US" b="0" i="0" dirty="0">
                          <a:latin typeface="Avenir Light" charset="0"/>
                          <a:ea typeface="Avenir Light" charset="0"/>
                          <a:cs typeface="Avenir Light" charset="0"/>
                        </a:rPr>
                        <a:t>Marginal</a:t>
                      </a:r>
                      <a:r>
                        <a:rPr lang="en-US" b="0" i="0" baseline="0" dirty="0">
                          <a:latin typeface="Avenir Light" charset="0"/>
                          <a:ea typeface="Avenir Light" charset="0"/>
                          <a:cs typeface="Avenir Light" charset="0"/>
                        </a:rPr>
                        <a:t> Cost (MC)</a:t>
                      </a:r>
                      <a:endParaRPr lang="en-US" b="0" i="0" dirty="0">
                        <a:latin typeface="Avenir Light" charset="0"/>
                        <a:ea typeface="Avenir Light" charset="0"/>
                        <a:cs typeface="Avenir Light" charset="0"/>
                      </a:endParaRPr>
                    </a:p>
                  </a:txBody>
                  <a:tcPr anchor="ctr">
                    <a:solidFill>
                      <a:schemeClr val="accent4">
                        <a:lumMod val="20000"/>
                        <a:lumOff val="80000"/>
                      </a:schemeClr>
                    </a:solidFill>
                  </a:tcPr>
                </a:tc>
                <a:extLst>
                  <a:ext uri="{0D108BD9-81ED-4DB2-BD59-A6C34878D82A}">
                    <a16:rowId xmlns:a16="http://schemas.microsoft.com/office/drawing/2014/main" xmlns="" val="10000"/>
                  </a:ext>
                </a:extLst>
              </a:tr>
              <a:tr h="673402">
                <a:tc>
                  <a:txBody>
                    <a:bodyPr/>
                    <a:lstStyle/>
                    <a:p>
                      <a:pPr algn="ctr"/>
                      <a:r>
                        <a:rPr lang="en-US" b="0" i="0" dirty="0">
                          <a:latin typeface="Avenir Light" charset="0"/>
                          <a:ea typeface="Avenir Light" charset="0"/>
                          <a:cs typeface="Avenir Light" charset="0"/>
                        </a:rPr>
                        <a:t>0</a:t>
                      </a:r>
                    </a:p>
                  </a:txBody>
                  <a:tcPr anchor="ctr"/>
                </a:tc>
                <a:tc>
                  <a:txBody>
                    <a:bodyPr/>
                    <a:lstStyle/>
                    <a:p>
                      <a:pPr algn="ctr"/>
                      <a:r>
                        <a:rPr lang="en-US" b="0" i="0" dirty="0">
                          <a:latin typeface="Avenir Light" charset="0"/>
                          <a:ea typeface="Avenir Light" charset="0"/>
                          <a:cs typeface="Avenir Light" charset="0"/>
                        </a:rPr>
                        <a:t>100</a:t>
                      </a:r>
                    </a:p>
                  </a:txBody>
                  <a:tcPr anchor="ctr"/>
                </a:tc>
                <a:tc>
                  <a:txBody>
                    <a:bodyPr/>
                    <a:lstStyle/>
                    <a:p>
                      <a:pPr algn="ctr"/>
                      <a:r>
                        <a:rPr lang="en-US" b="0" i="0" dirty="0">
                          <a:latin typeface="Avenir Light" charset="0"/>
                          <a:ea typeface="Avenir Light" charset="0"/>
                          <a:cs typeface="Avenir Light" charset="0"/>
                        </a:rPr>
                        <a:t>0</a:t>
                      </a:r>
                    </a:p>
                  </a:txBody>
                  <a:tcPr anchor="ctr"/>
                </a:tc>
                <a:tc>
                  <a:txBody>
                    <a:bodyPr/>
                    <a:lstStyle/>
                    <a:p>
                      <a:pPr algn="ctr"/>
                      <a:r>
                        <a:rPr lang="en-US" b="0" i="0" dirty="0">
                          <a:latin typeface="Avenir Light" charset="0"/>
                          <a:ea typeface="Avenir Light" charset="0"/>
                          <a:cs typeface="Avenir Light" charset="0"/>
                        </a:rPr>
                        <a:t>100</a:t>
                      </a:r>
                    </a:p>
                  </a:txBody>
                  <a:tcPr anchor="ctr"/>
                </a:tc>
                <a:tc>
                  <a:txBody>
                    <a:bodyPr/>
                    <a:lstStyle/>
                    <a:p>
                      <a:pPr algn="ctr"/>
                      <a:r>
                        <a:rPr lang="en-US" b="0" i="0" dirty="0">
                          <a:latin typeface="Avenir Light" charset="0"/>
                          <a:ea typeface="Avenir Light" charset="0"/>
                          <a:cs typeface="Avenir Light" charset="0"/>
                        </a:rPr>
                        <a:t>-</a:t>
                      </a:r>
                    </a:p>
                  </a:txBody>
                  <a:tcPr anchor="ctr"/>
                </a:tc>
                <a:tc>
                  <a:txBody>
                    <a:bodyPr/>
                    <a:lstStyle/>
                    <a:p>
                      <a:pPr algn="ctr"/>
                      <a:r>
                        <a:rPr lang="en-US" b="0" i="0" dirty="0">
                          <a:latin typeface="Avenir Light" charset="0"/>
                          <a:ea typeface="Avenir Light" charset="0"/>
                          <a:cs typeface="Avenir Light" charset="0"/>
                        </a:rPr>
                        <a:t>-</a:t>
                      </a:r>
                    </a:p>
                  </a:txBody>
                  <a:tcPr anchor="ctr"/>
                </a:tc>
                <a:tc>
                  <a:txBody>
                    <a:bodyPr/>
                    <a:lstStyle/>
                    <a:p>
                      <a:pPr algn="ctr"/>
                      <a:r>
                        <a:rPr lang="en-US" b="0" i="0" dirty="0">
                          <a:latin typeface="Avenir Light" charset="0"/>
                          <a:ea typeface="Avenir Light" charset="0"/>
                          <a:cs typeface="Avenir Light" charset="0"/>
                        </a:rPr>
                        <a:t>-</a:t>
                      </a:r>
                    </a:p>
                  </a:txBody>
                  <a:tcPr anchor="ctr"/>
                </a:tc>
                <a:tc>
                  <a:txBody>
                    <a:bodyPr/>
                    <a:lstStyle/>
                    <a:p>
                      <a:pPr algn="ctr"/>
                      <a:r>
                        <a:rPr lang="en-US" b="0" i="0" dirty="0">
                          <a:latin typeface="Avenir Light" charset="0"/>
                          <a:ea typeface="Avenir Light" charset="0"/>
                          <a:cs typeface="Avenir Light" charset="0"/>
                        </a:rPr>
                        <a:t>-</a:t>
                      </a:r>
                    </a:p>
                  </a:txBody>
                  <a:tcPr anchor="ctr"/>
                </a:tc>
                <a:extLst>
                  <a:ext uri="{0D108BD9-81ED-4DB2-BD59-A6C34878D82A}">
                    <a16:rowId xmlns:a16="http://schemas.microsoft.com/office/drawing/2014/main" xmlns="" val="10001"/>
                  </a:ext>
                </a:extLst>
              </a:tr>
              <a:tr h="673402">
                <a:tc>
                  <a:txBody>
                    <a:bodyPr/>
                    <a:lstStyle/>
                    <a:p>
                      <a:pPr algn="ctr"/>
                      <a:r>
                        <a:rPr lang="en-US" b="0" i="0" dirty="0">
                          <a:latin typeface="Avenir Light" charset="0"/>
                          <a:ea typeface="Avenir Light" charset="0"/>
                          <a:cs typeface="Avenir Light" charset="0"/>
                        </a:rPr>
                        <a:t>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Light" charset="0"/>
                          <a:ea typeface="Avenir Light" charset="0"/>
                          <a:cs typeface="Avenir Light" charset="0"/>
                        </a:rPr>
                        <a:t>100</a:t>
                      </a:r>
                    </a:p>
                    <a:p>
                      <a:pPr algn="ctr"/>
                      <a:endParaRPr lang="en-US" b="0" i="0" dirty="0">
                        <a:latin typeface="Avenir Light" charset="0"/>
                        <a:ea typeface="Avenir Light" charset="0"/>
                        <a:cs typeface="Avenir Light" charset="0"/>
                      </a:endParaRPr>
                    </a:p>
                  </a:txBody>
                  <a:tcPr anchor="ctr"/>
                </a:tc>
                <a:tc>
                  <a:txBody>
                    <a:bodyPr/>
                    <a:lstStyle/>
                    <a:p>
                      <a:pPr algn="ctr"/>
                      <a:r>
                        <a:rPr lang="en-US" b="0" i="0" dirty="0">
                          <a:latin typeface="Avenir Light" charset="0"/>
                          <a:ea typeface="Avenir Light" charset="0"/>
                          <a:cs typeface="Avenir Light" charset="0"/>
                        </a:rPr>
                        <a:t>40</a:t>
                      </a:r>
                    </a:p>
                  </a:txBody>
                  <a:tcPr anchor="ctr"/>
                </a:tc>
                <a:tc>
                  <a:txBody>
                    <a:bodyPr/>
                    <a:lstStyle/>
                    <a:p>
                      <a:pPr algn="ctr"/>
                      <a:r>
                        <a:rPr lang="en-US" b="0" i="0" dirty="0">
                          <a:latin typeface="Avenir Light" charset="0"/>
                          <a:ea typeface="Avenir Light" charset="0"/>
                          <a:cs typeface="Avenir Light" charset="0"/>
                        </a:rPr>
                        <a:t>140</a:t>
                      </a:r>
                    </a:p>
                  </a:txBody>
                  <a:tcPr anchor="ctr"/>
                </a:tc>
                <a:tc>
                  <a:txBody>
                    <a:bodyPr/>
                    <a:lstStyle/>
                    <a:p>
                      <a:pPr algn="ctr"/>
                      <a:r>
                        <a:rPr lang="en-US" b="0" i="0" dirty="0">
                          <a:latin typeface="Avenir Light" charset="0"/>
                          <a:ea typeface="Avenir Light" charset="0"/>
                          <a:cs typeface="Avenir Light" charset="0"/>
                        </a:rPr>
                        <a:t>100</a:t>
                      </a:r>
                    </a:p>
                  </a:txBody>
                  <a:tcPr anchor="ctr"/>
                </a:tc>
                <a:tc>
                  <a:txBody>
                    <a:bodyPr/>
                    <a:lstStyle/>
                    <a:p>
                      <a:pPr algn="ctr"/>
                      <a:r>
                        <a:rPr lang="en-US" b="0" i="0" dirty="0">
                          <a:latin typeface="Avenir Light" charset="0"/>
                          <a:ea typeface="Avenir Light" charset="0"/>
                          <a:cs typeface="Avenir Light" charset="0"/>
                        </a:rPr>
                        <a:t>40</a:t>
                      </a:r>
                    </a:p>
                  </a:txBody>
                  <a:tcPr anchor="ctr"/>
                </a:tc>
                <a:tc>
                  <a:txBody>
                    <a:bodyPr/>
                    <a:lstStyle/>
                    <a:p>
                      <a:pPr algn="ctr"/>
                      <a:r>
                        <a:rPr lang="en-US" b="0" i="0" dirty="0">
                          <a:latin typeface="Avenir Light" charset="0"/>
                          <a:ea typeface="Avenir Light" charset="0"/>
                          <a:cs typeface="Avenir Light" charset="0"/>
                        </a:rPr>
                        <a:t>140</a:t>
                      </a:r>
                    </a:p>
                  </a:txBody>
                  <a:tcPr anchor="ctr"/>
                </a:tc>
                <a:tc>
                  <a:txBody>
                    <a:bodyPr/>
                    <a:lstStyle/>
                    <a:p>
                      <a:pPr algn="ctr"/>
                      <a:r>
                        <a:rPr lang="en-US" b="0" i="0" dirty="0">
                          <a:latin typeface="Avenir Light" charset="0"/>
                          <a:ea typeface="Avenir Light" charset="0"/>
                          <a:cs typeface="Avenir Light" charset="0"/>
                        </a:rPr>
                        <a:t>40</a:t>
                      </a:r>
                    </a:p>
                  </a:txBody>
                  <a:tcPr anchor="ctr"/>
                </a:tc>
                <a:extLst>
                  <a:ext uri="{0D108BD9-81ED-4DB2-BD59-A6C34878D82A}">
                    <a16:rowId xmlns:a16="http://schemas.microsoft.com/office/drawing/2014/main" xmlns="" val="10002"/>
                  </a:ext>
                </a:extLst>
              </a:tr>
              <a:tr h="673402">
                <a:tc>
                  <a:txBody>
                    <a:bodyPr/>
                    <a:lstStyle/>
                    <a:p>
                      <a:pPr algn="ctr"/>
                      <a:r>
                        <a:rPr lang="en-US" b="0" i="0" dirty="0">
                          <a:latin typeface="Avenir Light" charset="0"/>
                          <a:ea typeface="Avenir Light" charset="0"/>
                          <a:cs typeface="Avenir Light" charset="0"/>
                        </a:rPr>
                        <a:t>2</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Light" charset="0"/>
                          <a:ea typeface="Avenir Light" charset="0"/>
                          <a:cs typeface="Avenir Light" charset="0"/>
                        </a:rPr>
                        <a:t>100</a:t>
                      </a:r>
                    </a:p>
                    <a:p>
                      <a:pPr algn="ctr"/>
                      <a:endParaRPr lang="en-US" b="0" i="0" dirty="0">
                        <a:latin typeface="Avenir Light" charset="0"/>
                        <a:ea typeface="Avenir Light" charset="0"/>
                        <a:cs typeface="Avenir Light" charset="0"/>
                      </a:endParaRPr>
                    </a:p>
                  </a:txBody>
                  <a:tcPr anchor="ctr"/>
                </a:tc>
                <a:tc>
                  <a:txBody>
                    <a:bodyPr/>
                    <a:lstStyle/>
                    <a:p>
                      <a:pPr algn="ctr"/>
                      <a:r>
                        <a:rPr lang="en-US" b="0" i="0" dirty="0">
                          <a:latin typeface="Avenir Light" charset="0"/>
                          <a:ea typeface="Avenir Light" charset="0"/>
                          <a:cs typeface="Avenir Light" charset="0"/>
                        </a:rPr>
                        <a:t>64</a:t>
                      </a:r>
                    </a:p>
                  </a:txBody>
                  <a:tcPr anchor="ctr"/>
                </a:tc>
                <a:tc>
                  <a:txBody>
                    <a:bodyPr/>
                    <a:lstStyle/>
                    <a:p>
                      <a:pPr algn="ctr"/>
                      <a:r>
                        <a:rPr lang="en-US" b="0" i="0" dirty="0">
                          <a:latin typeface="Avenir Light" charset="0"/>
                          <a:ea typeface="Avenir Light" charset="0"/>
                          <a:cs typeface="Avenir Light" charset="0"/>
                        </a:rPr>
                        <a:t>164</a:t>
                      </a:r>
                    </a:p>
                  </a:txBody>
                  <a:tcPr anchor="ctr"/>
                </a:tc>
                <a:tc>
                  <a:txBody>
                    <a:bodyPr/>
                    <a:lstStyle/>
                    <a:p>
                      <a:pPr algn="ctr"/>
                      <a:r>
                        <a:rPr lang="en-US" b="0" i="0" dirty="0">
                          <a:latin typeface="Avenir Light" charset="0"/>
                          <a:ea typeface="Avenir Light" charset="0"/>
                          <a:cs typeface="Avenir Light" charset="0"/>
                        </a:rPr>
                        <a:t>50</a:t>
                      </a:r>
                    </a:p>
                  </a:txBody>
                  <a:tcPr anchor="ctr"/>
                </a:tc>
                <a:tc>
                  <a:txBody>
                    <a:bodyPr/>
                    <a:lstStyle/>
                    <a:p>
                      <a:pPr algn="ctr"/>
                      <a:r>
                        <a:rPr lang="en-US" b="0" i="0" dirty="0">
                          <a:latin typeface="Avenir Light" charset="0"/>
                          <a:ea typeface="Avenir Light" charset="0"/>
                          <a:cs typeface="Avenir Light" charset="0"/>
                        </a:rPr>
                        <a:t>32</a:t>
                      </a:r>
                    </a:p>
                  </a:txBody>
                  <a:tcPr anchor="ctr"/>
                </a:tc>
                <a:tc>
                  <a:txBody>
                    <a:bodyPr/>
                    <a:lstStyle/>
                    <a:p>
                      <a:pPr algn="ctr"/>
                      <a:r>
                        <a:rPr lang="en-US" b="0" i="0" dirty="0">
                          <a:latin typeface="Avenir Light" charset="0"/>
                          <a:ea typeface="Avenir Light" charset="0"/>
                          <a:cs typeface="Avenir Light" charset="0"/>
                        </a:rPr>
                        <a:t>82</a:t>
                      </a:r>
                    </a:p>
                  </a:txBody>
                  <a:tcPr anchor="ctr"/>
                </a:tc>
                <a:tc>
                  <a:txBody>
                    <a:bodyPr/>
                    <a:lstStyle/>
                    <a:p>
                      <a:pPr algn="ctr"/>
                      <a:r>
                        <a:rPr lang="en-US" b="0" i="0" dirty="0">
                          <a:latin typeface="Avenir Light" charset="0"/>
                          <a:ea typeface="Avenir Light" charset="0"/>
                          <a:cs typeface="Avenir Light" charset="0"/>
                        </a:rPr>
                        <a:t>24</a:t>
                      </a:r>
                    </a:p>
                  </a:txBody>
                  <a:tcPr anchor="ctr"/>
                </a:tc>
                <a:extLst>
                  <a:ext uri="{0D108BD9-81ED-4DB2-BD59-A6C34878D82A}">
                    <a16:rowId xmlns:a16="http://schemas.microsoft.com/office/drawing/2014/main" xmlns="" val="10003"/>
                  </a:ext>
                </a:extLst>
              </a:tr>
              <a:tr h="673402">
                <a:tc>
                  <a:txBody>
                    <a:bodyPr/>
                    <a:lstStyle/>
                    <a:p>
                      <a:pPr algn="ctr"/>
                      <a:r>
                        <a:rPr lang="en-US" b="0" i="0" dirty="0">
                          <a:latin typeface="Avenir Light" charset="0"/>
                          <a:ea typeface="Avenir Light" charset="0"/>
                          <a:cs typeface="Avenir Light" charset="0"/>
                        </a:rPr>
                        <a:t>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Light" charset="0"/>
                          <a:ea typeface="Avenir Light" charset="0"/>
                          <a:cs typeface="Avenir Light" charset="0"/>
                        </a:rPr>
                        <a:t>100</a:t>
                      </a:r>
                    </a:p>
                    <a:p>
                      <a:pPr algn="ctr"/>
                      <a:endParaRPr lang="en-US" b="0" i="0" dirty="0">
                        <a:latin typeface="Avenir Light" charset="0"/>
                        <a:ea typeface="Avenir Light" charset="0"/>
                        <a:cs typeface="Avenir Light" charset="0"/>
                      </a:endParaRPr>
                    </a:p>
                  </a:txBody>
                  <a:tcPr anchor="ctr"/>
                </a:tc>
                <a:tc>
                  <a:txBody>
                    <a:bodyPr/>
                    <a:lstStyle/>
                    <a:p>
                      <a:pPr algn="ctr"/>
                      <a:r>
                        <a:rPr lang="en-US" b="0" i="0" dirty="0">
                          <a:latin typeface="Avenir Light" charset="0"/>
                          <a:ea typeface="Avenir Light" charset="0"/>
                          <a:cs typeface="Avenir Light" charset="0"/>
                        </a:rPr>
                        <a:t>78</a:t>
                      </a:r>
                    </a:p>
                  </a:txBody>
                  <a:tcPr anchor="ctr"/>
                </a:tc>
                <a:tc>
                  <a:txBody>
                    <a:bodyPr/>
                    <a:lstStyle/>
                    <a:p>
                      <a:pPr algn="ctr"/>
                      <a:r>
                        <a:rPr lang="en-US" b="0" i="0" dirty="0">
                          <a:latin typeface="Avenir Light" charset="0"/>
                          <a:ea typeface="Avenir Light" charset="0"/>
                          <a:cs typeface="Avenir Light" charset="0"/>
                        </a:rPr>
                        <a:t>178</a:t>
                      </a:r>
                    </a:p>
                  </a:txBody>
                  <a:tcPr anchor="ctr"/>
                </a:tc>
                <a:tc>
                  <a:txBody>
                    <a:bodyPr/>
                    <a:lstStyle/>
                    <a:p>
                      <a:pPr algn="ctr"/>
                      <a:r>
                        <a:rPr lang="en-US" b="0" i="0" dirty="0">
                          <a:latin typeface="Avenir Light" charset="0"/>
                          <a:ea typeface="Avenir Light" charset="0"/>
                          <a:cs typeface="Avenir Light" charset="0"/>
                        </a:rPr>
                        <a:t>33.33</a:t>
                      </a:r>
                    </a:p>
                  </a:txBody>
                  <a:tcPr anchor="ctr"/>
                </a:tc>
                <a:tc>
                  <a:txBody>
                    <a:bodyPr/>
                    <a:lstStyle/>
                    <a:p>
                      <a:pPr algn="ctr"/>
                      <a:r>
                        <a:rPr lang="en-US" b="0" i="0" dirty="0">
                          <a:latin typeface="Avenir Light" charset="0"/>
                          <a:ea typeface="Avenir Light" charset="0"/>
                          <a:cs typeface="Avenir Light" charset="0"/>
                        </a:rPr>
                        <a:t>26</a:t>
                      </a:r>
                    </a:p>
                  </a:txBody>
                  <a:tcPr anchor="ctr"/>
                </a:tc>
                <a:tc>
                  <a:txBody>
                    <a:bodyPr/>
                    <a:lstStyle/>
                    <a:p>
                      <a:pPr algn="ctr"/>
                      <a:r>
                        <a:rPr lang="en-US" b="0" i="0" dirty="0">
                          <a:latin typeface="Avenir Light" charset="0"/>
                          <a:ea typeface="Avenir Light" charset="0"/>
                          <a:cs typeface="Avenir Light" charset="0"/>
                        </a:rPr>
                        <a:t>59.33</a:t>
                      </a:r>
                    </a:p>
                  </a:txBody>
                  <a:tcPr anchor="ctr"/>
                </a:tc>
                <a:tc>
                  <a:txBody>
                    <a:bodyPr/>
                    <a:lstStyle/>
                    <a:p>
                      <a:pPr algn="ctr"/>
                      <a:r>
                        <a:rPr lang="en-US" b="0" i="0" dirty="0">
                          <a:latin typeface="Avenir Light" charset="0"/>
                          <a:ea typeface="Avenir Light" charset="0"/>
                          <a:cs typeface="Avenir Light" charset="0"/>
                        </a:rPr>
                        <a:t>14</a:t>
                      </a:r>
                    </a:p>
                  </a:txBody>
                  <a:tcPr anchor="ctr"/>
                </a:tc>
                <a:extLst>
                  <a:ext uri="{0D108BD9-81ED-4DB2-BD59-A6C34878D82A}">
                    <a16:rowId xmlns:a16="http://schemas.microsoft.com/office/drawing/2014/main" xmlns="" val="10004"/>
                  </a:ext>
                </a:extLst>
              </a:tr>
              <a:tr h="673402">
                <a:tc>
                  <a:txBody>
                    <a:bodyPr/>
                    <a:lstStyle/>
                    <a:p>
                      <a:pPr algn="ctr"/>
                      <a:r>
                        <a:rPr lang="en-US" b="0" i="0" dirty="0">
                          <a:latin typeface="Avenir Light" charset="0"/>
                          <a:ea typeface="Avenir Light" charset="0"/>
                          <a:cs typeface="Avenir Light" charset="0"/>
                        </a:rPr>
                        <a:t>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Light" charset="0"/>
                          <a:ea typeface="Avenir Light" charset="0"/>
                          <a:cs typeface="Avenir Light" charset="0"/>
                        </a:rPr>
                        <a:t>100</a:t>
                      </a:r>
                    </a:p>
                    <a:p>
                      <a:pPr algn="ctr"/>
                      <a:endParaRPr lang="en-US" b="0" i="0" dirty="0">
                        <a:latin typeface="Avenir Light" charset="0"/>
                        <a:ea typeface="Avenir Light" charset="0"/>
                        <a:cs typeface="Avenir Light" charset="0"/>
                      </a:endParaRPr>
                    </a:p>
                  </a:txBody>
                  <a:tcPr anchor="ctr"/>
                </a:tc>
                <a:tc>
                  <a:txBody>
                    <a:bodyPr/>
                    <a:lstStyle/>
                    <a:p>
                      <a:pPr algn="ctr"/>
                      <a:r>
                        <a:rPr lang="en-US" b="0" i="0" dirty="0">
                          <a:latin typeface="Avenir Light" charset="0"/>
                          <a:ea typeface="Avenir Light" charset="0"/>
                          <a:cs typeface="Avenir Light" charset="0"/>
                        </a:rPr>
                        <a:t>88</a:t>
                      </a:r>
                    </a:p>
                  </a:txBody>
                  <a:tcPr anchor="ctr"/>
                </a:tc>
                <a:tc>
                  <a:txBody>
                    <a:bodyPr/>
                    <a:lstStyle/>
                    <a:p>
                      <a:pPr algn="ctr"/>
                      <a:r>
                        <a:rPr lang="en-US" b="0" i="0" dirty="0">
                          <a:latin typeface="Avenir Light" charset="0"/>
                          <a:ea typeface="Avenir Light" charset="0"/>
                          <a:cs typeface="Avenir Light" charset="0"/>
                        </a:rPr>
                        <a:t>188</a:t>
                      </a:r>
                    </a:p>
                  </a:txBody>
                  <a:tcPr anchor="ctr"/>
                </a:tc>
                <a:tc>
                  <a:txBody>
                    <a:bodyPr/>
                    <a:lstStyle/>
                    <a:p>
                      <a:pPr algn="ctr"/>
                      <a:r>
                        <a:rPr lang="en-US" b="0" i="0" dirty="0">
                          <a:latin typeface="Avenir Light" charset="0"/>
                          <a:ea typeface="Avenir Light" charset="0"/>
                          <a:cs typeface="Avenir Light" charset="0"/>
                        </a:rPr>
                        <a:t>25</a:t>
                      </a:r>
                    </a:p>
                  </a:txBody>
                  <a:tcPr anchor="ctr"/>
                </a:tc>
                <a:tc>
                  <a:txBody>
                    <a:bodyPr/>
                    <a:lstStyle/>
                    <a:p>
                      <a:pPr algn="ctr"/>
                      <a:r>
                        <a:rPr lang="en-US" b="0" i="0" dirty="0">
                          <a:latin typeface="Avenir Light" charset="0"/>
                          <a:ea typeface="Avenir Light" charset="0"/>
                          <a:cs typeface="Avenir Light" charset="0"/>
                        </a:rPr>
                        <a:t>22</a:t>
                      </a:r>
                    </a:p>
                  </a:txBody>
                  <a:tcPr anchor="ctr"/>
                </a:tc>
                <a:tc>
                  <a:txBody>
                    <a:bodyPr/>
                    <a:lstStyle/>
                    <a:p>
                      <a:pPr algn="ctr"/>
                      <a:r>
                        <a:rPr lang="en-US" b="0" i="0" dirty="0">
                          <a:latin typeface="Avenir Light" charset="0"/>
                          <a:ea typeface="Avenir Light" charset="0"/>
                          <a:cs typeface="Avenir Light" charset="0"/>
                        </a:rPr>
                        <a:t>47</a:t>
                      </a:r>
                    </a:p>
                  </a:txBody>
                  <a:tcPr anchor="ctr"/>
                </a:tc>
                <a:tc>
                  <a:txBody>
                    <a:bodyPr/>
                    <a:lstStyle/>
                    <a:p>
                      <a:pPr algn="ctr"/>
                      <a:r>
                        <a:rPr lang="en-US" b="0" i="0" dirty="0">
                          <a:latin typeface="Avenir Light" charset="0"/>
                          <a:ea typeface="Avenir Light" charset="0"/>
                          <a:cs typeface="Avenir Light" charset="0"/>
                        </a:rPr>
                        <a:t>10</a:t>
                      </a:r>
                    </a:p>
                  </a:txBody>
                  <a:tcPr anchor="ctr"/>
                </a:tc>
                <a:extLst>
                  <a:ext uri="{0D108BD9-81ED-4DB2-BD59-A6C34878D82A}">
                    <a16:rowId xmlns:a16="http://schemas.microsoft.com/office/drawing/2014/main" xmlns="" val="10005"/>
                  </a:ext>
                </a:extLst>
              </a:tr>
              <a:tr h="673402">
                <a:tc>
                  <a:txBody>
                    <a:bodyPr/>
                    <a:lstStyle/>
                    <a:p>
                      <a:pPr algn="ctr"/>
                      <a:r>
                        <a:rPr lang="en-US" b="0" i="0" dirty="0">
                          <a:latin typeface="Avenir Light" charset="0"/>
                          <a:ea typeface="Avenir Light" charset="0"/>
                          <a:cs typeface="Avenir Light" charset="0"/>
                        </a:rPr>
                        <a:t>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i="0" dirty="0">
                          <a:latin typeface="Avenir Light" charset="0"/>
                          <a:ea typeface="Avenir Light" charset="0"/>
                          <a:cs typeface="Avenir Light" charset="0"/>
                        </a:rPr>
                        <a:t>100</a:t>
                      </a:r>
                    </a:p>
                    <a:p>
                      <a:pPr algn="ctr"/>
                      <a:endParaRPr lang="en-US" b="0" i="0" dirty="0">
                        <a:latin typeface="Avenir Light" charset="0"/>
                        <a:ea typeface="Avenir Light" charset="0"/>
                        <a:cs typeface="Avenir Light" charset="0"/>
                      </a:endParaRPr>
                    </a:p>
                  </a:txBody>
                  <a:tcPr anchor="ctr"/>
                </a:tc>
                <a:tc>
                  <a:txBody>
                    <a:bodyPr/>
                    <a:lstStyle/>
                    <a:p>
                      <a:pPr algn="ctr"/>
                      <a:r>
                        <a:rPr lang="en-US" b="0" i="0" dirty="0">
                          <a:latin typeface="Avenir Light" charset="0"/>
                          <a:ea typeface="Avenir Light" charset="0"/>
                          <a:cs typeface="Avenir Light" charset="0"/>
                        </a:rPr>
                        <a:t>100</a:t>
                      </a:r>
                    </a:p>
                  </a:txBody>
                  <a:tcPr anchor="ctr"/>
                </a:tc>
                <a:tc>
                  <a:txBody>
                    <a:bodyPr/>
                    <a:lstStyle/>
                    <a:p>
                      <a:pPr algn="ctr"/>
                      <a:r>
                        <a:rPr lang="en-US" b="0" i="0" dirty="0">
                          <a:latin typeface="Avenir Light" charset="0"/>
                          <a:ea typeface="Avenir Light" charset="0"/>
                          <a:cs typeface="Avenir Light" charset="0"/>
                        </a:rPr>
                        <a:t>200</a:t>
                      </a:r>
                    </a:p>
                  </a:txBody>
                  <a:tcPr anchor="ctr"/>
                </a:tc>
                <a:tc>
                  <a:txBody>
                    <a:bodyPr/>
                    <a:lstStyle/>
                    <a:p>
                      <a:pPr algn="ctr"/>
                      <a:r>
                        <a:rPr lang="en-US" b="0" i="0" dirty="0">
                          <a:latin typeface="Avenir Light" charset="0"/>
                          <a:ea typeface="Avenir Light" charset="0"/>
                          <a:cs typeface="Avenir Light" charset="0"/>
                        </a:rPr>
                        <a:t>20</a:t>
                      </a:r>
                    </a:p>
                  </a:txBody>
                  <a:tcPr anchor="ctr"/>
                </a:tc>
                <a:tc>
                  <a:txBody>
                    <a:bodyPr/>
                    <a:lstStyle/>
                    <a:p>
                      <a:pPr algn="ctr"/>
                      <a:r>
                        <a:rPr lang="en-US" b="0" i="0" dirty="0">
                          <a:latin typeface="Avenir Light" charset="0"/>
                          <a:ea typeface="Avenir Light" charset="0"/>
                          <a:cs typeface="Avenir Light" charset="0"/>
                        </a:rPr>
                        <a:t>20</a:t>
                      </a:r>
                    </a:p>
                  </a:txBody>
                  <a:tcPr anchor="ctr"/>
                </a:tc>
                <a:tc>
                  <a:txBody>
                    <a:bodyPr/>
                    <a:lstStyle/>
                    <a:p>
                      <a:pPr algn="ctr"/>
                      <a:r>
                        <a:rPr lang="en-US" b="0" i="0" dirty="0">
                          <a:latin typeface="Avenir Light" charset="0"/>
                          <a:ea typeface="Avenir Light" charset="0"/>
                          <a:cs typeface="Avenir Light" charset="0"/>
                        </a:rPr>
                        <a:t>40</a:t>
                      </a:r>
                    </a:p>
                  </a:txBody>
                  <a:tcPr anchor="ctr"/>
                </a:tc>
                <a:tc>
                  <a:txBody>
                    <a:bodyPr/>
                    <a:lstStyle/>
                    <a:p>
                      <a:pPr algn="ctr"/>
                      <a:r>
                        <a:rPr lang="en-US" b="0" i="0" dirty="0">
                          <a:latin typeface="Avenir Light" charset="0"/>
                          <a:ea typeface="Avenir Light" charset="0"/>
                          <a:cs typeface="Avenir Light" charset="0"/>
                        </a:rPr>
                        <a:t>12</a:t>
                      </a:r>
                    </a:p>
                  </a:txBody>
                  <a:tcPr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3003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382" y="286439"/>
            <a:ext cx="7191521" cy="1143000"/>
          </a:xfrm>
        </p:spPr>
        <p:txBody>
          <a:bodyPr/>
          <a:lstStyle/>
          <a:p>
            <a:r>
              <a:rPr lang="en-US" dirty="0"/>
              <a:t>TOTAL COST, TOTAL VARIABLE COST AND TOTAL FIXED COST</a:t>
            </a:r>
          </a:p>
        </p:txBody>
      </p:sp>
      <p:sp>
        <p:nvSpPr>
          <p:cNvPr id="3" name="Text Placeholder 2"/>
          <p:cNvSpPr>
            <a:spLocks noGrp="1"/>
          </p:cNvSpPr>
          <p:nvPr>
            <p:ph type="body" idx="1"/>
          </p:nvPr>
        </p:nvSpPr>
        <p:spPr>
          <a:xfrm>
            <a:off x="669571" y="1429439"/>
            <a:ext cx="7795144" cy="4736399"/>
          </a:xfrm>
        </p:spPr>
        <p:txBody>
          <a:bodyPr/>
          <a:lstStyle/>
          <a:p>
            <a:pPr marL="342900" indent="-342900"/>
            <a:r>
              <a:rPr lang="en-US" sz="2000" dirty="0"/>
              <a:t>Total cost and total variable cost differ only by the fixed cost, and thus have the same shape of curve, except total cost is greater (or shifted up graphically) by the amount of the fixed cost</a:t>
            </a:r>
          </a:p>
          <a:p>
            <a:pPr>
              <a:buNone/>
            </a:pPr>
            <a:r>
              <a:rPr lang="en-US" sz="2000" dirty="0"/>
              <a:t/>
            </a:r>
            <a:br>
              <a:rPr lang="en-US" sz="2000" dirty="0"/>
            </a:br>
            <a:endParaRPr lang="en-US" sz="2000" dirty="0"/>
          </a:p>
        </p:txBody>
      </p:sp>
      <p:pic>
        <p:nvPicPr>
          <p:cNvPr id="1026" name="Picture 2" descr="Image result for total cost and total variable cost">
            <a:extLst>
              <a:ext uri="{FF2B5EF4-FFF2-40B4-BE49-F238E27FC236}">
                <a16:creationId xmlns:a16="http://schemas.microsoft.com/office/drawing/2014/main" xmlns="" id="{3E61957A-0B80-40EC-8AEB-8461C3207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459" y="2875280"/>
            <a:ext cx="3493081" cy="349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09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700" y="207187"/>
            <a:ext cx="7191521" cy="1143000"/>
          </a:xfrm>
        </p:spPr>
        <p:txBody>
          <a:bodyPr/>
          <a:lstStyle/>
          <a:p>
            <a:r>
              <a:rPr lang="en-US" dirty="0"/>
              <a:t>AVERAGE AND MARGINAL COSTS</a:t>
            </a:r>
          </a:p>
        </p:txBody>
      </p:sp>
      <p:sp>
        <p:nvSpPr>
          <p:cNvPr id="3" name="Text Placeholder 2"/>
          <p:cNvSpPr>
            <a:spLocks noGrp="1"/>
          </p:cNvSpPr>
          <p:nvPr>
            <p:ph type="body" idx="1"/>
          </p:nvPr>
        </p:nvSpPr>
        <p:spPr>
          <a:xfrm>
            <a:off x="893700" y="1350187"/>
            <a:ext cx="7384026" cy="4736399"/>
          </a:xfrm>
        </p:spPr>
        <p:txBody>
          <a:bodyPr/>
          <a:lstStyle/>
          <a:p>
            <a:pPr marL="342900" indent="-342900"/>
            <a:r>
              <a:rPr lang="en-US" dirty="0"/>
              <a:t>Average fixed cost decreases over time, as a fixed number is being divided by a growing quantity of output</a:t>
            </a:r>
          </a:p>
          <a:p>
            <a:endParaRPr lang="en-US" dirty="0"/>
          </a:p>
          <a:p>
            <a:pPr marL="342900" indent="-342900"/>
            <a:r>
              <a:rPr lang="en-US" dirty="0"/>
              <a:t>This is known as </a:t>
            </a:r>
            <a:r>
              <a:rPr lang="en-US" b="1" dirty="0"/>
              <a:t>spreading overhead</a:t>
            </a:r>
            <a:r>
              <a:rPr lang="en-US" dirty="0"/>
              <a:t>, where the fixed costs are being distributed over a growing number of units of production</a:t>
            </a:r>
          </a:p>
        </p:txBody>
      </p:sp>
    </p:spTree>
    <p:extLst>
      <p:ext uri="{BB962C8B-B14F-4D97-AF65-F5344CB8AC3E}">
        <p14:creationId xmlns:p14="http://schemas.microsoft.com/office/powerpoint/2010/main" val="1731520753"/>
      </p:ext>
    </p:extLst>
  </p:cSld>
  <p:clrMapOvr>
    <a:masterClrMapping/>
  </p:clrMapOvr>
</p:sld>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Tutorial Slides Chapter 6" id="{5FE00E48-97E9-5741-B087-0EB41FB4B42E}" vid="{3599147B-8DD8-A24F-861F-DA07F94EFDE7}"/>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Tutorial Slides Chapter 6</Template>
  <TotalTime>187</TotalTime>
  <Words>3337</Words>
  <Application>Microsoft Office PowerPoint</Application>
  <PresentationFormat>On-screen Show (4:3)</PresentationFormat>
  <Paragraphs>505</Paragraphs>
  <Slides>59</Slides>
  <Notes>4</Notes>
  <HiddenSlides>0</HiddenSlides>
  <MMClips>0</MMClip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Antonio template</vt:lpstr>
      <vt:lpstr>ANALYSIS OF COSTS</vt:lpstr>
      <vt:lpstr>Agenda</vt:lpstr>
      <vt:lpstr> CHAPTER REVIEW</vt:lpstr>
      <vt:lpstr>ECONOMIC COST AND OPPORTUNITY COST</vt:lpstr>
      <vt:lpstr>SHORT-RUN VS. LONG-RUN COSTS</vt:lpstr>
      <vt:lpstr>SHORT-RUN VS. LONG-RUN COSTS</vt:lpstr>
      <vt:lpstr>FIXED, VARIABLE AND TOTAL COSTS</vt:lpstr>
      <vt:lpstr>TOTAL COST, TOTAL VARIABLE COST AND TOTAL FIXED COST</vt:lpstr>
      <vt:lpstr>AVERAGE AND MARGINAL COSTS</vt:lpstr>
      <vt:lpstr>AVERAGE AND MARGINAL COSTS</vt:lpstr>
      <vt:lpstr>AVERAGE VARIABLE COST</vt:lpstr>
      <vt:lpstr>MARGINAL COST</vt:lpstr>
      <vt:lpstr>LONG RUN AVERAGE COST FUNCTION</vt:lpstr>
      <vt:lpstr>ECONOMIES OF SCALE</vt:lpstr>
      <vt:lpstr>ECONOMIES OF SCALE</vt:lpstr>
      <vt:lpstr>ECONOMIES OF SCOPE</vt:lpstr>
      <vt:lpstr>BREAKEVEN ANALYSIS</vt:lpstr>
      <vt:lpstr>PROFIT CONTRIBUTION ANALYSIS</vt:lpstr>
      <vt:lpstr>PowerPoint Presentation</vt:lpstr>
      <vt:lpstr>QUESTION 1</vt:lpstr>
      <vt:lpstr>QUESTION 1</vt:lpstr>
      <vt:lpstr>SOLUTION 1</vt:lpstr>
      <vt:lpstr>QUESTION 1</vt:lpstr>
      <vt:lpstr>SOLUTION 1</vt:lpstr>
      <vt:lpstr>QUESTION 1</vt:lpstr>
      <vt:lpstr>SOLUTION 1</vt:lpstr>
      <vt:lpstr>QUESTION 2</vt:lpstr>
      <vt:lpstr>PowerPoint Presentation</vt:lpstr>
      <vt:lpstr>SOLUTION 2</vt:lpstr>
      <vt:lpstr>QUESTION 3</vt:lpstr>
      <vt:lpstr>SOLUTION 3</vt:lpstr>
      <vt:lpstr>QUESTION 3</vt:lpstr>
      <vt:lpstr>SOLUTION 3</vt:lpstr>
      <vt:lpstr>QUESTION 4</vt:lpstr>
      <vt:lpstr>SOLUTION 4</vt:lpstr>
      <vt:lpstr>QUESTION 4</vt:lpstr>
      <vt:lpstr>SOLUTION 4</vt:lpstr>
      <vt:lpstr>QUESTION 6</vt:lpstr>
      <vt:lpstr>SOLUTION 6</vt:lpstr>
      <vt:lpstr>QUESTION 6</vt:lpstr>
      <vt:lpstr>SOLUTION 6</vt:lpstr>
      <vt:lpstr>QUESTION 9</vt:lpstr>
      <vt:lpstr>SOLUTION 9</vt:lpstr>
      <vt:lpstr>SOLUTION 9</vt:lpstr>
      <vt:lpstr>SOLUTION 9</vt:lpstr>
      <vt:lpstr>QUESTION 10</vt:lpstr>
      <vt:lpstr>QUESTION 10</vt:lpstr>
      <vt:lpstr>SOLUTION 10</vt:lpstr>
      <vt:lpstr>QUESTION 10</vt:lpstr>
      <vt:lpstr>SOLUTION 10</vt:lpstr>
      <vt:lpstr>QUESTION 11</vt:lpstr>
      <vt:lpstr>SOLUTION 11</vt:lpstr>
      <vt:lpstr>QUESTION 12</vt:lpstr>
      <vt:lpstr>SOLUTION 12</vt:lpstr>
      <vt:lpstr>QUESTION 12</vt:lpstr>
      <vt:lpstr>SOLUTION 12</vt:lpstr>
      <vt:lpstr>QUESTION 12</vt:lpstr>
      <vt:lpstr>SOLUTION 12</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COSTS</dc:title>
  <dc:creator>Brianna Mooney</dc:creator>
  <cp:lastModifiedBy>TARIQ</cp:lastModifiedBy>
  <cp:revision>142</cp:revision>
  <cp:lastPrinted>2017-02-25T17:45:35Z</cp:lastPrinted>
  <dcterms:created xsi:type="dcterms:W3CDTF">2017-10-20T14:47:07Z</dcterms:created>
  <dcterms:modified xsi:type="dcterms:W3CDTF">2019-10-20T21:02:40Z</dcterms:modified>
</cp:coreProperties>
</file>